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5"/>
  </p:notesMasterIdLst>
  <p:sldIdLst>
    <p:sldId id="256" r:id="rId2"/>
    <p:sldId id="257" r:id="rId3"/>
    <p:sldId id="259" r:id="rId4"/>
    <p:sldId id="262" r:id="rId5"/>
    <p:sldId id="260" r:id="rId6"/>
    <p:sldId id="266" r:id="rId7"/>
    <p:sldId id="269" r:id="rId8"/>
    <p:sldId id="270" r:id="rId9"/>
    <p:sldId id="263" r:id="rId10"/>
    <p:sldId id="261" r:id="rId11"/>
    <p:sldId id="264" r:id="rId12"/>
    <p:sldId id="265"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BA8D1A-DA06-484D-9AB0-CD6D8348E01A}" v="2" dt="2022-01-14T21:32:11.624"/>
    <p1510:client id="{9A9BFD02-89A7-2E4E-8872-E44A99887F82}" v="48" dt="2022-01-14T22:09:41.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ain, Anish" userId="9c457e05-872a-4e45-80fc-bd6f044e4fcc" providerId="ADAL" clId="{6EBA8D1A-DA06-484D-9AB0-CD6D8348E01A}"/>
    <pc:docChg chg="addSld modSld">
      <pc:chgData name="Narain, Anish" userId="9c457e05-872a-4e45-80fc-bd6f044e4fcc" providerId="ADAL" clId="{6EBA8D1A-DA06-484D-9AB0-CD6D8348E01A}" dt="2022-01-14T21:52:40.255" v="2" actId="680"/>
      <pc:docMkLst>
        <pc:docMk/>
      </pc:docMkLst>
      <pc:sldChg chg="modSp">
        <pc:chgData name="Narain, Anish" userId="9c457e05-872a-4e45-80fc-bd6f044e4fcc" providerId="ADAL" clId="{6EBA8D1A-DA06-484D-9AB0-CD6D8348E01A}" dt="2022-01-14T21:32:11.624" v="1" actId="1076"/>
        <pc:sldMkLst>
          <pc:docMk/>
          <pc:sldMk cId="1604347820" sldId="256"/>
        </pc:sldMkLst>
        <pc:spChg chg="mod">
          <ac:chgData name="Narain, Anish" userId="9c457e05-872a-4e45-80fc-bd6f044e4fcc" providerId="ADAL" clId="{6EBA8D1A-DA06-484D-9AB0-CD6D8348E01A}" dt="2022-01-14T21:32:11.624" v="1" actId="1076"/>
          <ac:spMkLst>
            <pc:docMk/>
            <pc:sldMk cId="1604347820" sldId="256"/>
            <ac:spMk id="2" creationId="{26133F8E-CB07-FB49-97FD-AA165360B78F}"/>
          </ac:spMkLst>
        </pc:spChg>
      </pc:sldChg>
      <pc:sldChg chg="new">
        <pc:chgData name="Narain, Anish" userId="9c457e05-872a-4e45-80fc-bd6f044e4fcc" providerId="ADAL" clId="{6EBA8D1A-DA06-484D-9AB0-CD6D8348E01A}" dt="2022-01-14T21:52:40.255" v="2" actId="680"/>
        <pc:sldMkLst>
          <pc:docMk/>
          <pc:sldMk cId="2562567600" sldId="271"/>
        </pc:sldMkLst>
      </pc:sldChg>
    </pc:docChg>
  </pc:docChgLst>
  <pc:docChgLst>
    <pc:chgData name="Narain, Anish" userId="9c457e05-872a-4e45-80fc-bd6f044e4fcc" providerId="ADAL" clId="{9A9BFD02-89A7-2E4E-8872-E44A99887F82}"/>
    <pc:docChg chg="undo custSel addSld delSld modSld sldOrd">
      <pc:chgData name="Narain, Anish" userId="9c457e05-872a-4e45-80fc-bd6f044e4fcc" providerId="ADAL" clId="{9A9BFD02-89A7-2E4E-8872-E44A99887F82}" dt="2022-01-14T22:09:41.093" v="12754" actId="2696"/>
      <pc:docMkLst>
        <pc:docMk/>
      </pc:docMkLst>
      <pc:sldChg chg="addSp modSp mod modNotesTx">
        <pc:chgData name="Narain, Anish" userId="9c457e05-872a-4e45-80fc-bd6f044e4fcc" providerId="ADAL" clId="{9A9BFD02-89A7-2E4E-8872-E44A99887F82}" dt="2022-01-14T19:19:25.476" v="9471" actId="1076"/>
        <pc:sldMkLst>
          <pc:docMk/>
          <pc:sldMk cId="1797791701" sldId="257"/>
        </pc:sldMkLst>
        <pc:spChg chg="mod">
          <ac:chgData name="Narain, Anish" userId="9c457e05-872a-4e45-80fc-bd6f044e4fcc" providerId="ADAL" clId="{9A9BFD02-89A7-2E4E-8872-E44A99887F82}" dt="2022-01-14T18:50:46.752" v="8340" actId="20577"/>
          <ac:spMkLst>
            <pc:docMk/>
            <pc:sldMk cId="1797791701" sldId="257"/>
            <ac:spMk id="3" creationId="{C54C06E2-6FE8-B144-BC9C-7D7C89EFE6FA}"/>
          </ac:spMkLst>
        </pc:spChg>
        <pc:spChg chg="add mod">
          <ac:chgData name="Narain, Anish" userId="9c457e05-872a-4e45-80fc-bd6f044e4fcc" providerId="ADAL" clId="{9A9BFD02-89A7-2E4E-8872-E44A99887F82}" dt="2022-01-14T19:19:25.476" v="9471" actId="1076"/>
          <ac:spMkLst>
            <pc:docMk/>
            <pc:sldMk cId="1797791701" sldId="257"/>
            <ac:spMk id="11" creationId="{80C231F8-0BDB-5D4A-9C4E-8EF7FE693822}"/>
          </ac:spMkLst>
        </pc:spChg>
      </pc:sldChg>
      <pc:sldChg chg="modSp mod modNotesTx">
        <pc:chgData name="Narain, Anish" userId="9c457e05-872a-4e45-80fc-bd6f044e4fcc" providerId="ADAL" clId="{9A9BFD02-89A7-2E4E-8872-E44A99887F82}" dt="2022-01-14T15:58:28.965" v="5434" actId="20577"/>
        <pc:sldMkLst>
          <pc:docMk/>
          <pc:sldMk cId="2086668174" sldId="259"/>
        </pc:sldMkLst>
        <pc:spChg chg="mod">
          <ac:chgData name="Narain, Anish" userId="9c457e05-872a-4e45-80fc-bd6f044e4fcc" providerId="ADAL" clId="{9A9BFD02-89A7-2E4E-8872-E44A99887F82}" dt="2022-01-14T15:56:55.627" v="5231" actId="115"/>
          <ac:spMkLst>
            <pc:docMk/>
            <pc:sldMk cId="2086668174" sldId="259"/>
            <ac:spMk id="3" creationId="{C54C06E2-6FE8-B144-BC9C-7D7C89EFE6FA}"/>
          </ac:spMkLst>
        </pc:spChg>
      </pc:sldChg>
      <pc:sldChg chg="addSp delSp modSp mod setBg">
        <pc:chgData name="Narain, Anish" userId="9c457e05-872a-4e45-80fc-bd6f044e4fcc" providerId="ADAL" clId="{9A9BFD02-89A7-2E4E-8872-E44A99887F82}" dt="2022-01-14T19:08:07.106" v="9438" actId="1440"/>
        <pc:sldMkLst>
          <pc:docMk/>
          <pc:sldMk cId="188299819" sldId="260"/>
        </pc:sldMkLst>
        <pc:spChg chg="mod">
          <ac:chgData name="Narain, Anish" userId="9c457e05-872a-4e45-80fc-bd6f044e4fcc" providerId="ADAL" clId="{9A9BFD02-89A7-2E4E-8872-E44A99887F82}" dt="2022-01-14T19:01:13.122" v="9025" actId="26606"/>
          <ac:spMkLst>
            <pc:docMk/>
            <pc:sldMk cId="188299819" sldId="260"/>
            <ac:spMk id="2" creationId="{583D2C52-8396-0141-B339-B650B95782B4}"/>
          </ac:spMkLst>
        </pc:spChg>
        <pc:spChg chg="mod">
          <ac:chgData name="Narain, Anish" userId="9c457e05-872a-4e45-80fc-bd6f044e4fcc" providerId="ADAL" clId="{9A9BFD02-89A7-2E4E-8872-E44A99887F82}" dt="2022-01-14T19:06:22.738" v="9427" actId="113"/>
          <ac:spMkLst>
            <pc:docMk/>
            <pc:sldMk cId="188299819" sldId="260"/>
            <ac:spMk id="3" creationId="{C54C06E2-6FE8-B144-BC9C-7D7C89EFE6FA}"/>
          </ac:spMkLst>
        </pc:spChg>
        <pc:spChg chg="add del mod">
          <ac:chgData name="Narain, Anish" userId="9c457e05-872a-4e45-80fc-bd6f044e4fcc" providerId="ADAL" clId="{9A9BFD02-89A7-2E4E-8872-E44A99887F82}" dt="2022-01-14T18:30:55.387" v="7737"/>
          <ac:spMkLst>
            <pc:docMk/>
            <pc:sldMk cId="188299819" sldId="260"/>
            <ac:spMk id="4" creationId="{659C115C-91DB-6143-AB66-48CDE9A7ADBB}"/>
          </ac:spMkLst>
        </pc:spChg>
        <pc:spChg chg="add del mod">
          <ac:chgData name="Narain, Anish" userId="9c457e05-872a-4e45-80fc-bd6f044e4fcc" providerId="ADAL" clId="{9A9BFD02-89A7-2E4E-8872-E44A99887F82}" dt="2022-01-14T18:31:50.181" v="7796"/>
          <ac:spMkLst>
            <pc:docMk/>
            <pc:sldMk cId="188299819" sldId="260"/>
            <ac:spMk id="5" creationId="{4B679B6A-C17B-964E-BAC9-3749991BEB92}"/>
          </ac:spMkLst>
        </pc:spChg>
        <pc:spChg chg="add del mod">
          <ac:chgData name="Narain, Anish" userId="9c457e05-872a-4e45-80fc-bd6f044e4fcc" providerId="ADAL" clId="{9A9BFD02-89A7-2E4E-8872-E44A99887F82}" dt="2022-01-14T18:33:17.617" v="7904"/>
          <ac:spMkLst>
            <pc:docMk/>
            <pc:sldMk cId="188299819" sldId="260"/>
            <ac:spMk id="6" creationId="{EC705625-FA1D-8E41-943E-28F27E7196EB}"/>
          </ac:spMkLst>
        </pc:spChg>
        <pc:spChg chg="add del mod">
          <ac:chgData name="Narain, Anish" userId="9c457e05-872a-4e45-80fc-bd6f044e4fcc" providerId="ADAL" clId="{9A9BFD02-89A7-2E4E-8872-E44A99887F82}" dt="2022-01-14T19:07:42.627" v="9432"/>
          <ac:spMkLst>
            <pc:docMk/>
            <pc:sldMk cId="188299819" sldId="260"/>
            <ac:spMk id="10" creationId="{BD7DEEF0-1635-244A-81D5-142EC4BA3CA1}"/>
          </ac:spMkLst>
        </pc:spChg>
        <pc:spChg chg="add del">
          <ac:chgData name="Narain, Anish" userId="9c457e05-872a-4e45-80fc-bd6f044e4fcc" providerId="ADAL" clId="{9A9BFD02-89A7-2E4E-8872-E44A99887F82}" dt="2022-01-14T19:01:13.122" v="9025" actId="26606"/>
          <ac:spMkLst>
            <pc:docMk/>
            <pc:sldMk cId="188299819" sldId="260"/>
            <ac:spMk id="12" creationId="{B9F89C22-0475-4427-B7C8-0269AD40E3EC}"/>
          </ac:spMkLst>
        </pc:spChg>
        <pc:spChg chg="add del">
          <ac:chgData name="Narain, Anish" userId="9c457e05-872a-4e45-80fc-bd6f044e4fcc" providerId="ADAL" clId="{9A9BFD02-89A7-2E4E-8872-E44A99887F82}" dt="2022-01-14T19:01:13.122" v="9025" actId="26606"/>
          <ac:spMkLst>
            <pc:docMk/>
            <pc:sldMk cId="188299819" sldId="260"/>
            <ac:spMk id="17" creationId="{8E2B8A2D-F46F-4DA5-8AFF-BC57461C281A}"/>
          </ac:spMkLst>
        </pc:spChg>
        <pc:spChg chg="add del">
          <ac:chgData name="Narain, Anish" userId="9c457e05-872a-4e45-80fc-bd6f044e4fcc" providerId="ADAL" clId="{9A9BFD02-89A7-2E4E-8872-E44A99887F82}" dt="2022-01-14T19:01:13.122" v="9025" actId="26606"/>
          <ac:spMkLst>
            <pc:docMk/>
            <pc:sldMk cId="188299819" sldId="260"/>
            <ac:spMk id="19" creationId="{292BAD85-00E4-4D0A-993C-8372E78E1ADD}"/>
          </ac:spMkLst>
        </pc:spChg>
        <pc:picChg chg="add mod">
          <ac:chgData name="Narain, Anish" userId="9c457e05-872a-4e45-80fc-bd6f044e4fcc" providerId="ADAL" clId="{9A9BFD02-89A7-2E4E-8872-E44A99887F82}" dt="2022-01-14T19:07:59.535" v="9437" actId="1076"/>
          <ac:picMkLst>
            <pc:docMk/>
            <pc:sldMk cId="188299819" sldId="260"/>
            <ac:picMk id="7" creationId="{46F92A00-FF9F-A940-A870-B7690536E925}"/>
          </ac:picMkLst>
        </pc:picChg>
        <pc:picChg chg="add mod">
          <ac:chgData name="Narain, Anish" userId="9c457e05-872a-4e45-80fc-bd6f044e4fcc" providerId="ADAL" clId="{9A9BFD02-89A7-2E4E-8872-E44A99887F82}" dt="2022-01-14T19:02:11.321" v="9035" actId="1440"/>
          <ac:picMkLst>
            <pc:docMk/>
            <pc:sldMk cId="188299819" sldId="260"/>
            <ac:picMk id="8" creationId="{0D45AAFF-85EF-3D47-AD01-1CC870440CDB}"/>
          </ac:picMkLst>
        </pc:picChg>
        <pc:picChg chg="add mod">
          <ac:chgData name="Narain, Anish" userId="9c457e05-872a-4e45-80fc-bd6f044e4fcc" providerId="ADAL" clId="{9A9BFD02-89A7-2E4E-8872-E44A99887F82}" dt="2022-01-14T19:02:16.395" v="9036" actId="1440"/>
          <ac:picMkLst>
            <pc:docMk/>
            <pc:sldMk cId="188299819" sldId="260"/>
            <ac:picMk id="9" creationId="{DC007CE1-6F8E-E641-A2CB-3A07236CA959}"/>
          </ac:picMkLst>
        </pc:picChg>
        <pc:picChg chg="add mod">
          <ac:chgData name="Narain, Anish" userId="9c457e05-872a-4e45-80fc-bd6f044e4fcc" providerId="ADAL" clId="{9A9BFD02-89A7-2E4E-8872-E44A99887F82}" dt="2022-01-14T19:08:07.106" v="9438" actId="1440"/>
          <ac:picMkLst>
            <pc:docMk/>
            <pc:sldMk cId="188299819" sldId="260"/>
            <ac:picMk id="11" creationId="{6AB46ABF-2E4A-0243-BF99-E615FB8DFDFB}"/>
          </ac:picMkLst>
        </pc:picChg>
      </pc:sldChg>
      <pc:sldChg chg="addSp modSp mod">
        <pc:chgData name="Narain, Anish" userId="9c457e05-872a-4e45-80fc-bd6f044e4fcc" providerId="ADAL" clId="{9A9BFD02-89A7-2E4E-8872-E44A99887F82}" dt="2022-01-14T16:58:37.582" v="7247" actId="1076"/>
        <pc:sldMkLst>
          <pc:docMk/>
          <pc:sldMk cId="1615371301" sldId="261"/>
        </pc:sldMkLst>
        <pc:spChg chg="mod">
          <ac:chgData name="Narain, Anish" userId="9c457e05-872a-4e45-80fc-bd6f044e4fcc" providerId="ADAL" clId="{9A9BFD02-89A7-2E4E-8872-E44A99887F82}" dt="2022-01-14T15:58:50.014" v="5440" actId="20577"/>
          <ac:spMkLst>
            <pc:docMk/>
            <pc:sldMk cId="1615371301" sldId="261"/>
            <ac:spMk id="2" creationId="{583D2C52-8396-0141-B339-B650B95782B4}"/>
          </ac:spMkLst>
        </pc:spChg>
        <pc:spChg chg="mod">
          <ac:chgData name="Narain, Anish" userId="9c457e05-872a-4e45-80fc-bd6f044e4fcc" providerId="ADAL" clId="{9A9BFD02-89A7-2E4E-8872-E44A99887F82}" dt="2022-01-14T16:57:07.574" v="7244" actId="20577"/>
          <ac:spMkLst>
            <pc:docMk/>
            <pc:sldMk cId="1615371301" sldId="261"/>
            <ac:spMk id="3" creationId="{C54C06E2-6FE8-B144-BC9C-7D7C89EFE6FA}"/>
          </ac:spMkLst>
        </pc:spChg>
        <pc:picChg chg="add mod">
          <ac:chgData name="Narain, Anish" userId="9c457e05-872a-4e45-80fc-bd6f044e4fcc" providerId="ADAL" clId="{9A9BFD02-89A7-2E4E-8872-E44A99887F82}" dt="2022-01-14T16:58:37.582" v="7247" actId="1076"/>
          <ac:picMkLst>
            <pc:docMk/>
            <pc:sldMk cId="1615371301" sldId="261"/>
            <ac:picMk id="12" creationId="{2425CCA7-FEA7-5446-9DEF-D062DCEAAB58}"/>
          </ac:picMkLst>
        </pc:picChg>
        <pc:cxnChg chg="add mod">
          <ac:chgData name="Narain, Anish" userId="9c457e05-872a-4e45-80fc-bd6f044e4fcc" providerId="ADAL" clId="{9A9BFD02-89A7-2E4E-8872-E44A99887F82}" dt="2022-01-14T16:13:10.675" v="5711" actId="13822"/>
          <ac:cxnSpMkLst>
            <pc:docMk/>
            <pc:sldMk cId="1615371301" sldId="261"/>
            <ac:cxnSpMk id="5" creationId="{0CB10D53-5BCC-5742-9541-245F82442703}"/>
          </ac:cxnSpMkLst>
        </pc:cxnChg>
        <pc:cxnChg chg="add mod">
          <ac:chgData name="Narain, Anish" userId="9c457e05-872a-4e45-80fc-bd6f044e4fcc" providerId="ADAL" clId="{9A9BFD02-89A7-2E4E-8872-E44A99887F82}" dt="2022-01-14T16:13:06.287" v="5710" actId="13822"/>
          <ac:cxnSpMkLst>
            <pc:docMk/>
            <pc:sldMk cId="1615371301" sldId="261"/>
            <ac:cxnSpMk id="11" creationId="{A53E4C34-917C-4345-A8B0-087087FE5462}"/>
          </ac:cxnSpMkLst>
        </pc:cxnChg>
      </pc:sldChg>
      <pc:sldChg chg="delSp modSp new mod modNotesTx">
        <pc:chgData name="Narain, Anish" userId="9c457e05-872a-4e45-80fc-bd6f044e4fcc" providerId="ADAL" clId="{9A9BFD02-89A7-2E4E-8872-E44A99887F82}" dt="2022-01-14T15:47:49.880" v="4955" actId="20577"/>
        <pc:sldMkLst>
          <pc:docMk/>
          <pc:sldMk cId="931383143" sldId="262"/>
        </pc:sldMkLst>
        <pc:spChg chg="mod">
          <ac:chgData name="Narain, Anish" userId="9c457e05-872a-4e45-80fc-bd6f044e4fcc" providerId="ADAL" clId="{9A9BFD02-89A7-2E4E-8872-E44A99887F82}" dt="2022-01-13T21:13:46.368" v="2088" actId="1076"/>
          <ac:spMkLst>
            <pc:docMk/>
            <pc:sldMk cId="931383143" sldId="262"/>
            <ac:spMk id="2" creationId="{EA8DB243-C83E-614E-8C76-7839B87072E5}"/>
          </ac:spMkLst>
        </pc:spChg>
        <pc:spChg chg="del">
          <ac:chgData name="Narain, Anish" userId="9c457e05-872a-4e45-80fc-bd6f044e4fcc" providerId="ADAL" clId="{9A9BFD02-89A7-2E4E-8872-E44A99887F82}" dt="2022-01-13T21:12:40.888" v="2070" actId="478"/>
          <ac:spMkLst>
            <pc:docMk/>
            <pc:sldMk cId="931383143" sldId="262"/>
            <ac:spMk id="3" creationId="{EADEB946-C55E-D04C-A219-C0FD7D6F4752}"/>
          </ac:spMkLst>
        </pc:spChg>
      </pc:sldChg>
      <pc:sldChg chg="addSp delSp modSp add mod">
        <pc:chgData name="Narain, Anish" userId="9c457e05-872a-4e45-80fc-bd6f044e4fcc" providerId="ADAL" clId="{9A9BFD02-89A7-2E4E-8872-E44A99887F82}" dt="2022-01-14T15:54:38.964" v="5222" actId="255"/>
        <pc:sldMkLst>
          <pc:docMk/>
          <pc:sldMk cId="3147200268" sldId="263"/>
        </pc:sldMkLst>
        <pc:spChg chg="mod">
          <ac:chgData name="Narain, Anish" userId="9c457e05-872a-4e45-80fc-bd6f044e4fcc" providerId="ADAL" clId="{9A9BFD02-89A7-2E4E-8872-E44A99887F82}" dt="2022-01-14T15:29:21.400" v="3087" actId="20577"/>
          <ac:spMkLst>
            <pc:docMk/>
            <pc:sldMk cId="3147200268" sldId="263"/>
            <ac:spMk id="2" creationId="{583D2C52-8396-0141-B339-B650B95782B4}"/>
          </ac:spMkLst>
        </pc:spChg>
        <pc:spChg chg="mod">
          <ac:chgData name="Narain, Anish" userId="9c457e05-872a-4e45-80fc-bd6f044e4fcc" providerId="ADAL" clId="{9A9BFD02-89A7-2E4E-8872-E44A99887F82}" dt="2022-01-14T15:54:38.964" v="5222" actId="255"/>
          <ac:spMkLst>
            <pc:docMk/>
            <pc:sldMk cId="3147200268" sldId="263"/>
            <ac:spMk id="3" creationId="{C54C06E2-6FE8-B144-BC9C-7D7C89EFE6FA}"/>
          </ac:spMkLst>
        </pc:spChg>
        <pc:spChg chg="add del mod">
          <ac:chgData name="Narain, Anish" userId="9c457e05-872a-4e45-80fc-bd6f044e4fcc" providerId="ADAL" clId="{9A9BFD02-89A7-2E4E-8872-E44A99887F82}" dt="2022-01-14T15:29:28.247" v="3089"/>
          <ac:spMkLst>
            <pc:docMk/>
            <pc:sldMk cId="3147200268" sldId="263"/>
            <ac:spMk id="4" creationId="{5733AB72-D51D-1A4B-9BA0-875FEBE33E80}"/>
          </ac:spMkLst>
        </pc:spChg>
      </pc:sldChg>
      <pc:sldChg chg="addSp modSp add mod">
        <pc:chgData name="Narain, Anish" userId="9c457e05-872a-4e45-80fc-bd6f044e4fcc" providerId="ADAL" clId="{9A9BFD02-89A7-2E4E-8872-E44A99887F82}" dt="2022-01-14T16:41:34.041" v="7146" actId="1076"/>
        <pc:sldMkLst>
          <pc:docMk/>
          <pc:sldMk cId="2568129790" sldId="264"/>
        </pc:sldMkLst>
        <pc:spChg chg="mod">
          <ac:chgData name="Narain, Anish" userId="9c457e05-872a-4e45-80fc-bd6f044e4fcc" providerId="ADAL" clId="{9A9BFD02-89A7-2E4E-8872-E44A99887F82}" dt="2022-01-14T16:37:42.418" v="7093" actId="20577"/>
          <ac:spMkLst>
            <pc:docMk/>
            <pc:sldMk cId="2568129790" sldId="264"/>
            <ac:spMk id="2" creationId="{583D2C52-8396-0141-B339-B650B95782B4}"/>
          </ac:spMkLst>
        </pc:spChg>
        <pc:spChg chg="mod">
          <ac:chgData name="Narain, Anish" userId="9c457e05-872a-4e45-80fc-bd6f044e4fcc" providerId="ADAL" clId="{9A9BFD02-89A7-2E4E-8872-E44A99887F82}" dt="2022-01-14T16:41:29.769" v="7145" actId="20577"/>
          <ac:spMkLst>
            <pc:docMk/>
            <pc:sldMk cId="2568129790" sldId="264"/>
            <ac:spMk id="3" creationId="{C54C06E2-6FE8-B144-BC9C-7D7C89EFE6FA}"/>
          </ac:spMkLst>
        </pc:spChg>
        <pc:picChg chg="add mod">
          <ac:chgData name="Narain, Anish" userId="9c457e05-872a-4e45-80fc-bd6f044e4fcc" providerId="ADAL" clId="{9A9BFD02-89A7-2E4E-8872-E44A99887F82}" dt="2022-01-14T16:41:34.041" v="7146" actId="1076"/>
          <ac:picMkLst>
            <pc:docMk/>
            <pc:sldMk cId="2568129790" sldId="264"/>
            <ac:picMk id="4" creationId="{F6FB6739-C0FD-C340-A63B-E5B32C7C85C8}"/>
          </ac:picMkLst>
        </pc:picChg>
      </pc:sldChg>
      <pc:sldChg chg="addSp delSp modSp add mod setBg">
        <pc:chgData name="Narain, Anish" userId="9c457e05-872a-4e45-80fc-bd6f044e4fcc" providerId="ADAL" clId="{9A9BFD02-89A7-2E4E-8872-E44A99887F82}" dt="2022-01-14T17:12:34.150" v="7709" actId="27636"/>
        <pc:sldMkLst>
          <pc:docMk/>
          <pc:sldMk cId="148511150" sldId="265"/>
        </pc:sldMkLst>
        <pc:spChg chg="mod">
          <ac:chgData name="Narain, Anish" userId="9c457e05-872a-4e45-80fc-bd6f044e4fcc" providerId="ADAL" clId="{9A9BFD02-89A7-2E4E-8872-E44A99887F82}" dt="2022-01-14T17:07:23.584" v="7532" actId="1076"/>
          <ac:spMkLst>
            <pc:docMk/>
            <pc:sldMk cId="148511150" sldId="265"/>
            <ac:spMk id="2" creationId="{583D2C52-8396-0141-B339-B650B95782B4}"/>
          </ac:spMkLst>
        </pc:spChg>
        <pc:spChg chg="mod">
          <ac:chgData name="Narain, Anish" userId="9c457e05-872a-4e45-80fc-bd6f044e4fcc" providerId="ADAL" clId="{9A9BFD02-89A7-2E4E-8872-E44A99887F82}" dt="2022-01-14T17:12:34.150" v="7709" actId="27636"/>
          <ac:spMkLst>
            <pc:docMk/>
            <pc:sldMk cId="148511150" sldId="265"/>
            <ac:spMk id="3" creationId="{C54C06E2-6FE8-B144-BC9C-7D7C89EFE6FA}"/>
          </ac:spMkLst>
        </pc:spChg>
        <pc:spChg chg="add del mod">
          <ac:chgData name="Narain, Anish" userId="9c457e05-872a-4e45-80fc-bd6f044e4fcc" providerId="ADAL" clId="{9A9BFD02-89A7-2E4E-8872-E44A99887F82}" dt="2022-01-14T17:07:07.186" v="7531"/>
          <ac:spMkLst>
            <pc:docMk/>
            <pc:sldMk cId="148511150" sldId="265"/>
            <ac:spMk id="6" creationId="{25E86128-B9B8-1F4D-A62C-4B3E307EDAA2}"/>
          </ac:spMkLst>
        </pc:spChg>
        <pc:picChg chg="add mod">
          <ac:chgData name="Narain, Anish" userId="9c457e05-872a-4e45-80fc-bd6f044e4fcc" providerId="ADAL" clId="{9A9BFD02-89A7-2E4E-8872-E44A99887F82}" dt="2022-01-14T17:12:31.474" v="7707" actId="14100"/>
          <ac:picMkLst>
            <pc:docMk/>
            <pc:sldMk cId="148511150" sldId="265"/>
            <ac:picMk id="4" creationId="{0A08E3F9-8142-6245-A207-3548A8FAF422}"/>
          </ac:picMkLst>
        </pc:picChg>
        <pc:picChg chg="add del mod">
          <ac:chgData name="Narain, Anish" userId="9c457e05-872a-4e45-80fc-bd6f044e4fcc" providerId="ADAL" clId="{9A9BFD02-89A7-2E4E-8872-E44A99887F82}" dt="2022-01-14T17:08:17.077" v="7533" actId="478"/>
          <ac:picMkLst>
            <pc:docMk/>
            <pc:sldMk cId="148511150" sldId="265"/>
            <ac:picMk id="5" creationId="{D2DB3FBF-0C16-D446-BF9D-E2E5436B0961}"/>
          </ac:picMkLst>
        </pc:picChg>
      </pc:sldChg>
      <pc:sldChg chg="addSp delSp modSp add mod modNotesTx">
        <pc:chgData name="Narain, Anish" userId="9c457e05-872a-4e45-80fc-bd6f044e4fcc" providerId="ADAL" clId="{9A9BFD02-89A7-2E4E-8872-E44A99887F82}" dt="2022-01-14T21:01:11.546" v="12582" actId="1076"/>
        <pc:sldMkLst>
          <pc:docMk/>
          <pc:sldMk cId="4005815470" sldId="266"/>
        </pc:sldMkLst>
        <pc:spChg chg="mod">
          <ac:chgData name="Narain, Anish" userId="9c457e05-872a-4e45-80fc-bd6f044e4fcc" providerId="ADAL" clId="{9A9BFD02-89A7-2E4E-8872-E44A99887F82}" dt="2022-01-14T18:41:15.241" v="8187" actId="20577"/>
          <ac:spMkLst>
            <pc:docMk/>
            <pc:sldMk cId="4005815470" sldId="266"/>
            <ac:spMk id="2" creationId="{583D2C52-8396-0141-B339-B650B95782B4}"/>
          </ac:spMkLst>
        </pc:spChg>
        <pc:spChg chg="mod">
          <ac:chgData name="Narain, Anish" userId="9c457e05-872a-4e45-80fc-bd6f044e4fcc" providerId="ADAL" clId="{9A9BFD02-89A7-2E4E-8872-E44A99887F82}" dt="2022-01-14T20:23:53.062" v="10607" actId="20577"/>
          <ac:spMkLst>
            <pc:docMk/>
            <pc:sldMk cId="4005815470" sldId="266"/>
            <ac:spMk id="3" creationId="{C54C06E2-6FE8-B144-BC9C-7D7C89EFE6FA}"/>
          </ac:spMkLst>
        </pc:spChg>
        <pc:spChg chg="add del mod">
          <ac:chgData name="Narain, Anish" userId="9c457e05-872a-4e45-80fc-bd6f044e4fcc" providerId="ADAL" clId="{9A9BFD02-89A7-2E4E-8872-E44A99887F82}" dt="2022-01-14T20:12:40.706" v="9766"/>
          <ac:spMkLst>
            <pc:docMk/>
            <pc:sldMk cId="4005815470" sldId="266"/>
            <ac:spMk id="4" creationId="{0D0CE6EE-E7DE-894A-8F05-60AE7D976934}"/>
          </ac:spMkLst>
        </pc:spChg>
        <pc:picChg chg="add del mod">
          <ac:chgData name="Narain, Anish" userId="9c457e05-872a-4e45-80fc-bd6f044e4fcc" providerId="ADAL" clId="{9A9BFD02-89A7-2E4E-8872-E44A99887F82}" dt="2022-01-14T20:32:11.251" v="11283" actId="21"/>
          <ac:picMkLst>
            <pc:docMk/>
            <pc:sldMk cId="4005815470" sldId="266"/>
            <ac:picMk id="5" creationId="{5AF657F9-35F7-844A-BDCF-D0714BE9605A}"/>
          </ac:picMkLst>
        </pc:picChg>
        <pc:picChg chg="add del mod">
          <ac:chgData name="Narain, Anish" userId="9c457e05-872a-4e45-80fc-bd6f044e4fcc" providerId="ADAL" clId="{9A9BFD02-89A7-2E4E-8872-E44A99887F82}" dt="2022-01-14T20:44:34.687" v="12388" actId="478"/>
          <ac:picMkLst>
            <pc:docMk/>
            <pc:sldMk cId="4005815470" sldId="266"/>
            <ac:picMk id="6" creationId="{30EA5DFF-8624-F445-803D-CA511C292523}"/>
          </ac:picMkLst>
        </pc:picChg>
        <pc:picChg chg="add del mod">
          <ac:chgData name="Narain, Anish" userId="9c457e05-872a-4e45-80fc-bd6f044e4fcc" providerId="ADAL" clId="{9A9BFD02-89A7-2E4E-8872-E44A99887F82}" dt="2022-01-14T20:44:03.092" v="12383" actId="478"/>
          <ac:picMkLst>
            <pc:docMk/>
            <pc:sldMk cId="4005815470" sldId="266"/>
            <ac:picMk id="7" creationId="{16198D95-7C0C-7845-9F88-B18EAFED038C}"/>
          </ac:picMkLst>
        </pc:picChg>
        <pc:picChg chg="add mod">
          <ac:chgData name="Narain, Anish" userId="9c457e05-872a-4e45-80fc-bd6f044e4fcc" providerId="ADAL" clId="{9A9BFD02-89A7-2E4E-8872-E44A99887F82}" dt="2022-01-14T21:01:11.546" v="12582" actId="1076"/>
          <ac:picMkLst>
            <pc:docMk/>
            <pc:sldMk cId="4005815470" sldId="266"/>
            <ac:picMk id="8" creationId="{0C47E5C2-A45A-BC40-B4B9-3AB9C6C9E2C9}"/>
          </ac:picMkLst>
        </pc:picChg>
      </pc:sldChg>
      <pc:sldChg chg="addSp delSp modSp add mod ord">
        <pc:chgData name="Narain, Anish" userId="9c457e05-872a-4e45-80fc-bd6f044e4fcc" providerId="ADAL" clId="{9A9BFD02-89A7-2E4E-8872-E44A99887F82}" dt="2022-01-14T20:49:15.129" v="12403" actId="1076"/>
        <pc:sldMkLst>
          <pc:docMk/>
          <pc:sldMk cId="4053227396" sldId="267"/>
        </pc:sldMkLst>
        <pc:spChg chg="mod">
          <ac:chgData name="Narain, Anish" userId="9c457e05-872a-4e45-80fc-bd6f044e4fcc" providerId="ADAL" clId="{9A9BFD02-89A7-2E4E-8872-E44A99887F82}" dt="2022-01-14T20:49:15.129" v="12403" actId="1076"/>
          <ac:spMkLst>
            <pc:docMk/>
            <pc:sldMk cId="4053227396" sldId="267"/>
            <ac:spMk id="2" creationId="{583D2C52-8396-0141-B339-B650B95782B4}"/>
          </ac:spMkLst>
        </pc:spChg>
        <pc:spChg chg="del">
          <ac:chgData name="Narain, Anish" userId="9c457e05-872a-4e45-80fc-bd6f044e4fcc" providerId="ADAL" clId="{9A9BFD02-89A7-2E4E-8872-E44A99887F82}" dt="2022-01-14T20:49:03.786" v="12400" actId="478"/>
          <ac:spMkLst>
            <pc:docMk/>
            <pc:sldMk cId="4053227396" sldId="267"/>
            <ac:spMk id="3" creationId="{C54C06E2-6FE8-B144-BC9C-7D7C89EFE6FA}"/>
          </ac:spMkLst>
        </pc:spChg>
        <pc:spChg chg="add del mod">
          <ac:chgData name="Narain, Anish" userId="9c457e05-872a-4e45-80fc-bd6f044e4fcc" providerId="ADAL" clId="{9A9BFD02-89A7-2E4E-8872-E44A99887F82}" dt="2022-01-14T20:49:06.060" v="12401" actId="478"/>
          <ac:spMkLst>
            <pc:docMk/>
            <pc:sldMk cId="4053227396" sldId="267"/>
            <ac:spMk id="5" creationId="{7E775EFE-DE8C-534A-98EB-0F96E58A6FDE}"/>
          </ac:spMkLst>
        </pc:spChg>
      </pc:sldChg>
      <pc:sldChg chg="modSp add del mod ord">
        <pc:chgData name="Narain, Anish" userId="9c457e05-872a-4e45-80fc-bd6f044e4fcc" providerId="ADAL" clId="{9A9BFD02-89A7-2E4E-8872-E44A99887F82}" dt="2022-01-14T20:48:45.535" v="12398" actId="2696"/>
        <pc:sldMkLst>
          <pc:docMk/>
          <pc:sldMk cId="457453498" sldId="268"/>
        </pc:sldMkLst>
        <pc:spChg chg="mod">
          <ac:chgData name="Narain, Anish" userId="9c457e05-872a-4e45-80fc-bd6f044e4fcc" providerId="ADAL" clId="{9A9BFD02-89A7-2E4E-8872-E44A99887F82}" dt="2022-01-14T17:22:09.017" v="7734" actId="120"/>
          <ac:spMkLst>
            <pc:docMk/>
            <pc:sldMk cId="457453498" sldId="268"/>
            <ac:spMk id="2" creationId="{583D2C52-8396-0141-B339-B650B95782B4}"/>
          </ac:spMkLst>
        </pc:spChg>
      </pc:sldChg>
      <pc:sldChg chg="addSp delSp modSp add mod ord modNotesTx">
        <pc:chgData name="Narain, Anish" userId="9c457e05-872a-4e45-80fc-bd6f044e4fcc" providerId="ADAL" clId="{9A9BFD02-89A7-2E4E-8872-E44A99887F82}" dt="2022-01-14T20:43:29.354" v="12380" actId="20577"/>
        <pc:sldMkLst>
          <pc:docMk/>
          <pc:sldMk cId="3239375543" sldId="269"/>
        </pc:sldMkLst>
        <pc:spChg chg="mod">
          <ac:chgData name="Narain, Anish" userId="9c457e05-872a-4e45-80fc-bd6f044e4fcc" providerId="ADAL" clId="{9A9BFD02-89A7-2E4E-8872-E44A99887F82}" dt="2022-01-14T20:31:01.728" v="11216" actId="20577"/>
          <ac:spMkLst>
            <pc:docMk/>
            <pc:sldMk cId="3239375543" sldId="269"/>
            <ac:spMk id="2" creationId="{583D2C52-8396-0141-B339-B650B95782B4}"/>
          </ac:spMkLst>
        </pc:spChg>
        <pc:spChg chg="del mod">
          <ac:chgData name="Narain, Anish" userId="9c457e05-872a-4e45-80fc-bd6f044e4fcc" providerId="ADAL" clId="{9A9BFD02-89A7-2E4E-8872-E44A99887F82}" dt="2022-01-14T20:32:13.896" v="11284"/>
          <ac:spMkLst>
            <pc:docMk/>
            <pc:sldMk cId="3239375543" sldId="269"/>
            <ac:spMk id="3" creationId="{C54C06E2-6FE8-B144-BC9C-7D7C89EFE6FA}"/>
          </ac:spMkLst>
        </pc:spChg>
        <pc:spChg chg="add del mod">
          <ac:chgData name="Narain, Anish" userId="9c457e05-872a-4e45-80fc-bd6f044e4fcc" providerId="ADAL" clId="{9A9BFD02-89A7-2E4E-8872-E44A99887F82}" dt="2022-01-14T20:38:57.540" v="11955"/>
          <ac:spMkLst>
            <pc:docMk/>
            <pc:sldMk cId="3239375543" sldId="269"/>
            <ac:spMk id="6" creationId="{E175405E-0008-A94D-BD39-7846F5E10673}"/>
          </ac:spMkLst>
        </pc:spChg>
        <pc:spChg chg="add mod">
          <ac:chgData name="Narain, Anish" userId="9c457e05-872a-4e45-80fc-bd6f044e4fcc" providerId="ADAL" clId="{9A9BFD02-89A7-2E4E-8872-E44A99887F82}" dt="2022-01-14T20:41:10.418" v="12097" actId="1076"/>
          <ac:spMkLst>
            <pc:docMk/>
            <pc:sldMk cId="3239375543" sldId="269"/>
            <ac:spMk id="7" creationId="{81A726D2-9F64-A649-ACD1-A6C96BE3C5F7}"/>
          </ac:spMkLst>
        </pc:spChg>
        <pc:spChg chg="add mod">
          <ac:chgData name="Narain, Anish" userId="9c457e05-872a-4e45-80fc-bd6f044e4fcc" providerId="ADAL" clId="{9A9BFD02-89A7-2E4E-8872-E44A99887F82}" dt="2022-01-14T20:43:29.354" v="12380" actId="20577"/>
          <ac:spMkLst>
            <pc:docMk/>
            <pc:sldMk cId="3239375543" sldId="269"/>
            <ac:spMk id="8" creationId="{55088896-F611-1E4F-9B1A-712AF0F5AF83}"/>
          </ac:spMkLst>
        </pc:spChg>
        <pc:picChg chg="add mod">
          <ac:chgData name="Narain, Anish" userId="9c457e05-872a-4e45-80fc-bd6f044e4fcc" providerId="ADAL" clId="{9A9BFD02-89A7-2E4E-8872-E44A99887F82}" dt="2022-01-14T20:32:21.195" v="11286" actId="14100"/>
          <ac:picMkLst>
            <pc:docMk/>
            <pc:sldMk cId="3239375543" sldId="269"/>
            <ac:picMk id="4" creationId="{A0D5A891-32F6-2246-8E4A-D1C6FED38B65}"/>
          </ac:picMkLst>
        </pc:picChg>
        <pc:picChg chg="add mod">
          <ac:chgData name="Narain, Anish" userId="9c457e05-872a-4e45-80fc-bd6f044e4fcc" providerId="ADAL" clId="{9A9BFD02-89A7-2E4E-8872-E44A99887F82}" dt="2022-01-14T20:41:42.453" v="12101" actId="1076"/>
          <ac:picMkLst>
            <pc:docMk/>
            <pc:sldMk cId="3239375543" sldId="269"/>
            <ac:picMk id="5" creationId="{A99832BB-FA4A-8941-A8D9-264A5674615F}"/>
          </ac:picMkLst>
        </pc:picChg>
      </pc:sldChg>
      <pc:sldChg chg="delSp modSp add mod ord modNotesTx">
        <pc:chgData name="Narain, Anish" userId="9c457e05-872a-4e45-80fc-bd6f044e4fcc" providerId="ADAL" clId="{9A9BFD02-89A7-2E4E-8872-E44A99887F82}" dt="2022-01-14T21:05:33.007" v="12753" actId="20577"/>
        <pc:sldMkLst>
          <pc:docMk/>
          <pc:sldMk cId="1660239617" sldId="270"/>
        </pc:sldMkLst>
        <pc:spChg chg="mod">
          <ac:chgData name="Narain, Anish" userId="9c457e05-872a-4e45-80fc-bd6f044e4fcc" providerId="ADAL" clId="{9A9BFD02-89A7-2E4E-8872-E44A99887F82}" dt="2022-01-14T20:44:42.677" v="12393" actId="20577"/>
          <ac:spMkLst>
            <pc:docMk/>
            <pc:sldMk cId="1660239617" sldId="270"/>
            <ac:spMk id="2" creationId="{583D2C52-8396-0141-B339-B650B95782B4}"/>
          </ac:spMkLst>
        </pc:spChg>
        <pc:spChg chg="mod">
          <ac:chgData name="Narain, Anish" userId="9c457e05-872a-4e45-80fc-bd6f044e4fcc" providerId="ADAL" clId="{9A9BFD02-89A7-2E4E-8872-E44A99887F82}" dt="2022-01-14T21:05:33.007" v="12753" actId="20577"/>
          <ac:spMkLst>
            <pc:docMk/>
            <pc:sldMk cId="1660239617" sldId="270"/>
            <ac:spMk id="3" creationId="{C54C06E2-6FE8-B144-BC9C-7D7C89EFE6FA}"/>
          </ac:spMkLst>
        </pc:spChg>
        <pc:picChg chg="del mod">
          <ac:chgData name="Narain, Anish" userId="9c457e05-872a-4e45-80fc-bd6f044e4fcc" providerId="ADAL" clId="{9A9BFD02-89A7-2E4E-8872-E44A99887F82}" dt="2022-01-14T21:00:49.812" v="12578" actId="21"/>
          <ac:picMkLst>
            <pc:docMk/>
            <pc:sldMk cId="1660239617" sldId="270"/>
            <ac:picMk id="6" creationId="{30EA5DFF-8624-F445-803D-CA511C292523}"/>
          </ac:picMkLst>
        </pc:picChg>
      </pc:sldChg>
      <pc:sldChg chg="del">
        <pc:chgData name="Narain, Anish" userId="9c457e05-872a-4e45-80fc-bd6f044e4fcc" providerId="ADAL" clId="{9A9BFD02-89A7-2E4E-8872-E44A99887F82}" dt="2022-01-14T22:09:41.093" v="12754" actId="2696"/>
        <pc:sldMkLst>
          <pc:docMk/>
          <pc:sldMk cId="2562567600"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1B7FD-5E03-7F40-BF8C-8B4039EA77F2}" type="datetimeFigureOut">
              <a:rPr lang="en-GB" smtClean="0"/>
              <a:t>14/01/2022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DF232-0ED3-FF48-A9BC-8813184055E1}" type="slidenum">
              <a:rPr lang="en-GB" smtClean="0"/>
              <a:t>‹#›</a:t>
            </a:fld>
            <a:endParaRPr lang="en-GB"/>
          </a:p>
        </p:txBody>
      </p:sp>
    </p:spTree>
    <p:extLst>
      <p:ext uri="{BB962C8B-B14F-4D97-AF65-F5344CB8AC3E}">
        <p14:creationId xmlns:p14="http://schemas.microsoft.com/office/powerpoint/2010/main" val="380719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 based the scraper program specifically around this specific TECHNIA FAQ webpage. In the code I referred to a html class identifier which was specific to this html webpage. One of the improvements to be made to this solution, is to create a more general web scraper for any help FAQ webpage.</a:t>
            </a:r>
          </a:p>
        </p:txBody>
      </p:sp>
      <p:sp>
        <p:nvSpPr>
          <p:cNvPr id="4" name="Slide Number Placeholder 3"/>
          <p:cNvSpPr>
            <a:spLocks noGrp="1"/>
          </p:cNvSpPr>
          <p:nvPr>
            <p:ph type="sldNum" sz="quarter" idx="5"/>
          </p:nvPr>
        </p:nvSpPr>
        <p:spPr/>
        <p:txBody>
          <a:bodyPr/>
          <a:lstStyle/>
          <a:p>
            <a:fld id="{170DF232-0ED3-FF48-A9BC-8813184055E1}" type="slidenum">
              <a:rPr lang="en-GB" smtClean="0"/>
              <a:t>2</a:t>
            </a:fld>
            <a:endParaRPr lang="en-GB"/>
          </a:p>
        </p:txBody>
      </p:sp>
    </p:spTree>
    <p:extLst>
      <p:ext uri="{BB962C8B-B14F-4D97-AF65-F5344CB8AC3E}">
        <p14:creationId xmlns:p14="http://schemas.microsoft.com/office/powerpoint/2010/main" val="2164147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Web Scraper- heading and body are stored in separate text files so that we can match keywords in user query to keywords in heading and keywords in body separately. This could potentially allow us to put different weightings on a search result, depending on whether the result comes from a heading match or a body match. It is more likely for a heading match to give the best search result to the user’s query</a:t>
            </a:r>
          </a:p>
          <a:p>
            <a:endParaRPr lang="en-GB"/>
          </a:p>
          <a:p>
            <a:r>
              <a:rPr lang="en-GB"/>
              <a:t>Bert function only works for short sentences </a:t>
            </a:r>
          </a:p>
        </p:txBody>
      </p:sp>
      <p:sp>
        <p:nvSpPr>
          <p:cNvPr id="4" name="Slide Number Placeholder 3"/>
          <p:cNvSpPr>
            <a:spLocks noGrp="1"/>
          </p:cNvSpPr>
          <p:nvPr>
            <p:ph type="sldNum" sz="quarter" idx="5"/>
          </p:nvPr>
        </p:nvSpPr>
        <p:spPr/>
        <p:txBody>
          <a:bodyPr/>
          <a:lstStyle/>
          <a:p>
            <a:fld id="{170DF232-0ED3-FF48-A9BC-8813184055E1}" type="slidenum">
              <a:rPr lang="en-GB" smtClean="0"/>
              <a:t>3</a:t>
            </a:fld>
            <a:endParaRPr lang="en-GB"/>
          </a:p>
        </p:txBody>
      </p:sp>
    </p:spTree>
    <p:extLst>
      <p:ext uri="{BB962C8B-B14F-4D97-AF65-F5344CB8AC3E}">
        <p14:creationId xmlns:p14="http://schemas.microsoft.com/office/powerpoint/2010/main" val="3877334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cd </a:t>
            </a:r>
            <a:r>
              <a:rPr lang="en-GB" err="1"/>
              <a:t>nlp</a:t>
            </a:r>
            <a:r>
              <a:rPr lang="en-GB"/>
              <a:t>-project</a:t>
            </a:r>
          </a:p>
          <a:p>
            <a:r>
              <a:rPr lang="en-GB"/>
              <a:t>Source </a:t>
            </a:r>
            <a:r>
              <a:rPr lang="en-GB" err="1"/>
              <a:t>venv</a:t>
            </a:r>
            <a:r>
              <a:rPr lang="en-GB"/>
              <a:t>/bin/activate</a:t>
            </a:r>
          </a:p>
          <a:p>
            <a:r>
              <a:rPr lang="en-GB"/>
              <a:t>Python3 </a:t>
            </a:r>
            <a:r>
              <a:rPr lang="en-GB" err="1"/>
              <a:t>scraper.py</a:t>
            </a:r>
            <a:endParaRPr lang="en-GB"/>
          </a:p>
          <a:p>
            <a:r>
              <a:rPr lang="en-GB"/>
              <a:t>-show them that you have already ran that program</a:t>
            </a:r>
          </a:p>
          <a:p>
            <a:r>
              <a:rPr lang="en-GB"/>
              <a:t>-show </a:t>
            </a:r>
            <a:r>
              <a:rPr lang="en-GB" err="1"/>
              <a:t>faqQuestionContent</a:t>
            </a:r>
            <a:r>
              <a:rPr lang="en-GB"/>
              <a:t> folder (stores Header content) and </a:t>
            </a:r>
            <a:r>
              <a:rPr lang="en-GB" err="1"/>
              <a:t>faqAnswerContent</a:t>
            </a:r>
            <a:r>
              <a:rPr lang="en-GB"/>
              <a:t> folder (stores Body content). The names of the files were generated by hashing the </a:t>
            </a:r>
            <a:r>
              <a:rPr lang="en-GB" err="1"/>
              <a:t>url</a:t>
            </a:r>
            <a:r>
              <a:rPr lang="en-GB"/>
              <a:t> for each answer link.</a:t>
            </a:r>
          </a:p>
          <a:p>
            <a:r>
              <a:rPr lang="en-GB"/>
              <a:t>-show website and how it matches</a:t>
            </a:r>
          </a:p>
          <a:p>
            <a:r>
              <a:rPr lang="en-GB"/>
              <a:t>-show cross-</a:t>
            </a:r>
            <a:r>
              <a:rPr lang="en-GB" err="1"/>
              <a:t>reference.txt</a:t>
            </a:r>
            <a:r>
              <a:rPr lang="en-GB"/>
              <a:t> which is used to keep track of which </a:t>
            </a:r>
            <a:r>
              <a:rPr lang="en-GB" err="1"/>
              <a:t>url</a:t>
            </a:r>
            <a:r>
              <a:rPr lang="en-GB"/>
              <a:t> link corresponds with which hashed text file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Python3 keywords-</a:t>
            </a:r>
            <a:r>
              <a:rPr lang="en-GB" err="1"/>
              <a:t>extractor.py</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-run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-show </a:t>
            </a:r>
            <a:r>
              <a:rPr lang="en-GB" err="1"/>
              <a:t>faqQuestionKeywords</a:t>
            </a:r>
            <a:r>
              <a:rPr lang="en-GB"/>
              <a:t> folder and </a:t>
            </a:r>
            <a:r>
              <a:rPr lang="en-GB" err="1"/>
              <a:t>faqAnswerKeywords</a:t>
            </a:r>
            <a:r>
              <a:rPr lang="en-GB"/>
              <a:t> folder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-returns keywords and number next to it shows weighting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Python3 </a:t>
            </a:r>
            <a:r>
              <a:rPr lang="en-GB" err="1"/>
              <a:t>chat.py</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-run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program compared the user input to three different pieces of content.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-it compared the user input to all the </a:t>
            </a:r>
            <a:r>
              <a:rPr lang="en-GB" err="1"/>
              <a:t>textfiles</a:t>
            </a:r>
            <a:r>
              <a:rPr lang="en-GB"/>
              <a:t> in the </a:t>
            </a:r>
            <a:r>
              <a:rPr lang="en-GB" err="1"/>
              <a:t>faqQuestionContent</a:t>
            </a:r>
            <a:r>
              <a:rPr lang="en-GB"/>
              <a:t> folder (AKA the headers in each answer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-it also compared user input to files in the </a:t>
            </a:r>
            <a:r>
              <a:rPr lang="en-GB" err="1"/>
              <a:t>faqQuestionKeywords</a:t>
            </a:r>
            <a:r>
              <a:rPr lang="en-GB"/>
              <a:t> folder and the in the </a:t>
            </a:r>
            <a:r>
              <a:rPr lang="en-GB" err="1"/>
              <a:t>faqAnswerKeywords</a:t>
            </a:r>
            <a:r>
              <a:rPr lang="en-GB"/>
              <a:t> folder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-for each of the three comparisons, the program would have calculated the cosine similarity between pairs of user input and content of the 33 </a:t>
            </a:r>
            <a:r>
              <a:rPr lang="en-GB" err="1"/>
              <a:t>textfiles</a:t>
            </a:r>
            <a:r>
              <a:rPr lang="en-GB"/>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-It would then find the top 3 </a:t>
            </a:r>
            <a:r>
              <a:rPr lang="en-GB" err="1"/>
              <a:t>textfiles</a:t>
            </a:r>
            <a:r>
              <a:rPr lang="en-GB"/>
              <a:t> which had the highest cosine similarity with the user input, and using cross-</a:t>
            </a:r>
            <a:r>
              <a:rPr lang="en-GB" err="1"/>
              <a:t>reference.txt</a:t>
            </a:r>
            <a:r>
              <a:rPr lang="en-GB"/>
              <a:t>, match the hashed filename with its corresponding </a:t>
            </a:r>
            <a:r>
              <a:rPr lang="en-GB" err="1"/>
              <a:t>url</a:t>
            </a:r>
            <a:r>
              <a:rPr lang="en-GB"/>
              <a:t> to output the top 3 </a:t>
            </a:r>
            <a:r>
              <a:rPr lang="en-GB" err="1"/>
              <a:t>url</a:t>
            </a:r>
            <a:r>
              <a:rPr lang="en-GB"/>
              <a:t> links</a:t>
            </a:r>
          </a:p>
          <a:p>
            <a:endParaRPr lang="en-GB"/>
          </a:p>
        </p:txBody>
      </p:sp>
      <p:sp>
        <p:nvSpPr>
          <p:cNvPr id="4" name="Slide Number Placeholder 3"/>
          <p:cNvSpPr>
            <a:spLocks noGrp="1"/>
          </p:cNvSpPr>
          <p:nvPr>
            <p:ph type="sldNum" sz="quarter" idx="5"/>
          </p:nvPr>
        </p:nvSpPr>
        <p:spPr/>
        <p:txBody>
          <a:bodyPr/>
          <a:lstStyle/>
          <a:p>
            <a:fld id="{170DF232-0ED3-FF48-A9BC-8813184055E1}" type="slidenum">
              <a:rPr lang="en-GB" smtClean="0"/>
              <a:t>4</a:t>
            </a:fld>
            <a:endParaRPr lang="en-GB"/>
          </a:p>
        </p:txBody>
      </p:sp>
    </p:spTree>
    <p:extLst>
      <p:ext uri="{BB962C8B-B14F-4D97-AF65-F5344CB8AC3E}">
        <p14:creationId xmlns:p14="http://schemas.microsoft.com/office/powerpoint/2010/main" val="2723594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a:t>To classify each text file I decided to extract the keywords from its contents. Initially I thought of using Google’s Cloud Natural Language API. However, I learned that because I was dealing with highly technical content, the API would struggle because it was designed to analyse natural language.</a:t>
            </a:r>
          </a:p>
          <a:p>
            <a:pPr marL="0" indent="0">
              <a:buNone/>
            </a:pPr>
            <a:endParaRPr lang="en-GB" sz="1200"/>
          </a:p>
          <a:p>
            <a:pPr marL="0" indent="0">
              <a:buNone/>
            </a:pPr>
            <a:r>
              <a:rPr lang="en-GB" sz="1200"/>
              <a:t>I did more research on keyword extraction methods and decided to test out unsupervised (do not need training) and domain-independent methods. These methods could be split into three groups: statistical, graph-based and embedding based. </a:t>
            </a:r>
          </a:p>
          <a:p>
            <a:pPr marL="0" indent="0">
              <a:buNone/>
            </a:pPr>
            <a:endParaRPr lang="en-GB" sz="1200"/>
          </a:p>
          <a:p>
            <a:pPr marL="0" indent="0">
              <a:buNone/>
            </a:pPr>
            <a:r>
              <a:rPr lang="en-GB" sz="1200"/>
              <a:t>I tried two statistical methods called TF-IDF and YAKE and one graphical method called RAKE. </a:t>
            </a:r>
          </a:p>
          <a:p>
            <a:pPr marL="0" indent="0">
              <a:buNone/>
            </a:pPr>
            <a:endParaRPr lang="en-GB" sz="1200"/>
          </a:p>
          <a:p>
            <a:pPr marL="0" indent="0">
              <a:buNone/>
            </a:pPr>
            <a:endParaRPr lang="en-GB" sz="1200"/>
          </a:p>
          <a:p>
            <a:pPr marL="0" indent="0">
              <a:buNone/>
            </a:pPr>
            <a:endParaRPr lang="en-GB" sz="1200"/>
          </a:p>
          <a:p>
            <a:endParaRPr lang="en-GB"/>
          </a:p>
        </p:txBody>
      </p:sp>
      <p:sp>
        <p:nvSpPr>
          <p:cNvPr id="4" name="Slide Number Placeholder 3"/>
          <p:cNvSpPr>
            <a:spLocks noGrp="1"/>
          </p:cNvSpPr>
          <p:nvPr>
            <p:ph type="sldNum" sz="quarter" idx="5"/>
          </p:nvPr>
        </p:nvSpPr>
        <p:spPr/>
        <p:txBody>
          <a:bodyPr/>
          <a:lstStyle/>
          <a:p>
            <a:fld id="{170DF232-0ED3-FF48-A9BC-8813184055E1}" type="slidenum">
              <a:rPr lang="en-GB" smtClean="0"/>
              <a:t>6</a:t>
            </a:fld>
            <a:endParaRPr lang="en-GB"/>
          </a:p>
        </p:txBody>
      </p:sp>
    </p:spTree>
    <p:extLst>
      <p:ext uri="{BB962C8B-B14F-4D97-AF65-F5344CB8AC3E}">
        <p14:creationId xmlns:p14="http://schemas.microsoft.com/office/powerpoint/2010/main" val="234033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TF-IDF (term frequency-inverse document frequency) estimates word importance in the document relative to the entire set of documents. For each term, it find term frequency (number of times t appears/number of words in document) and inverse document frequency (log of (number of documents/number of documents where t appears) and multiples them together. </a:t>
            </a:r>
          </a:p>
          <a:p>
            <a:endParaRPr lang="en-GB" sz="1200"/>
          </a:p>
          <a:p>
            <a:r>
              <a:rPr lang="en-GB" sz="1200"/>
              <a:t>The term with the highest TF-IDF values are selected as key words.</a:t>
            </a:r>
            <a:r>
              <a:rPr lang="en-GB" sz="1200" b="0" i="0" kern="1200">
                <a:solidFill>
                  <a:schemeClr val="tx1"/>
                </a:solidFill>
                <a:effectLst/>
                <a:latin typeface="+mn-lt"/>
                <a:ea typeface="+mn-ea"/>
                <a:cs typeface="+mn-cs"/>
              </a:rPr>
              <a:t> The idea of TF-IDF is that words that appear more frequently in the document are not necessarily the most relevant. This algorithm favours terms that are frequent in the text document and not frequent in the other documents.</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The advantage of TF-IDF is that it is fast, and the disadvantage is that it needs a corpus of at least a few dozen documents. TF-IDF is language independent.</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RAKE is a graphical method and it is far more complex.</a:t>
            </a:r>
          </a:p>
          <a:p>
            <a:r>
              <a:rPr lang="en-GB" sz="1200" b="0" i="0" kern="1200">
                <a:solidFill>
                  <a:schemeClr val="tx1"/>
                </a:solidFill>
                <a:effectLst/>
                <a:latin typeface="+mn-lt"/>
                <a:ea typeface="+mn-ea"/>
                <a:cs typeface="+mn-cs"/>
              </a:rPr>
              <a:t>In summary it:</a:t>
            </a:r>
          </a:p>
          <a:p>
            <a:r>
              <a:rPr lang="en-GB" sz="1200" b="0" i="0" kern="1200">
                <a:solidFill>
                  <a:schemeClr val="tx1"/>
                </a:solidFill>
                <a:effectLst/>
                <a:latin typeface="+mn-lt"/>
                <a:ea typeface="+mn-ea"/>
                <a:cs typeface="+mn-cs"/>
              </a:rPr>
              <a:t>-decides on keyword candidate based on certain criteria</a:t>
            </a:r>
          </a:p>
          <a:p>
            <a:r>
              <a:rPr lang="en-GB" sz="1200" b="0" i="0" kern="1200">
                <a:solidFill>
                  <a:schemeClr val="tx1"/>
                </a:solidFill>
                <a:effectLst/>
                <a:latin typeface="+mn-lt"/>
                <a:ea typeface="+mn-ea"/>
                <a:cs typeface="+mn-cs"/>
              </a:rPr>
              <a:t>-it then generates a graph. The vertices in the graph are words and they are connected if they appear in the candidate keywords. </a:t>
            </a:r>
          </a:p>
          <a:p>
            <a:r>
              <a:rPr lang="en-GB"/>
              <a:t>-each word in the graph is then scored based on word degree, word frequency, and ratio of degree to frequency. This metric favours words that mainly occur in longer candidate keywords</a:t>
            </a:r>
          </a:p>
          <a:p>
            <a:r>
              <a:rPr lang="en-GB"/>
              <a:t>-the candidate key words are then scored (by summing the score of its member words) and the 1/3 of the best scoring keywords are extracted</a:t>
            </a:r>
          </a:p>
          <a:p>
            <a:endParaRPr lang="en-GB"/>
          </a:p>
        </p:txBody>
      </p:sp>
      <p:sp>
        <p:nvSpPr>
          <p:cNvPr id="4" name="Slide Number Placeholder 3"/>
          <p:cNvSpPr>
            <a:spLocks noGrp="1"/>
          </p:cNvSpPr>
          <p:nvPr>
            <p:ph type="sldNum" sz="quarter" idx="5"/>
          </p:nvPr>
        </p:nvSpPr>
        <p:spPr/>
        <p:txBody>
          <a:bodyPr/>
          <a:lstStyle/>
          <a:p>
            <a:fld id="{170DF232-0ED3-FF48-A9BC-8813184055E1}" type="slidenum">
              <a:rPr lang="en-GB" smtClean="0"/>
              <a:t>7</a:t>
            </a:fld>
            <a:endParaRPr lang="en-GB"/>
          </a:p>
        </p:txBody>
      </p:sp>
    </p:spTree>
    <p:extLst>
      <p:ext uri="{BB962C8B-B14F-4D97-AF65-F5344CB8AC3E}">
        <p14:creationId xmlns:p14="http://schemas.microsoft.com/office/powerpoint/2010/main" val="253894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sz="1200"/>
          </a:p>
          <a:p>
            <a:pPr marL="0" indent="0">
              <a:buNone/>
            </a:pPr>
            <a:endParaRPr lang="en-GB" sz="1200"/>
          </a:p>
          <a:p>
            <a:pPr marL="0" indent="0">
              <a:buNone/>
            </a:pPr>
            <a:endParaRPr lang="en-GB" sz="1200"/>
          </a:p>
          <a:p>
            <a:endParaRPr lang="en-GB"/>
          </a:p>
        </p:txBody>
      </p:sp>
      <p:sp>
        <p:nvSpPr>
          <p:cNvPr id="4" name="Slide Number Placeholder 3"/>
          <p:cNvSpPr>
            <a:spLocks noGrp="1"/>
          </p:cNvSpPr>
          <p:nvPr>
            <p:ph type="sldNum" sz="quarter" idx="5"/>
          </p:nvPr>
        </p:nvSpPr>
        <p:spPr/>
        <p:txBody>
          <a:bodyPr/>
          <a:lstStyle/>
          <a:p>
            <a:fld id="{170DF232-0ED3-FF48-A9BC-8813184055E1}" type="slidenum">
              <a:rPr lang="en-GB" smtClean="0"/>
              <a:t>8</a:t>
            </a:fld>
            <a:endParaRPr lang="en-GB"/>
          </a:p>
        </p:txBody>
      </p:sp>
    </p:spTree>
    <p:extLst>
      <p:ext uri="{BB962C8B-B14F-4D97-AF65-F5344CB8AC3E}">
        <p14:creationId xmlns:p14="http://schemas.microsoft.com/office/powerpoint/2010/main" val="3578531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1. Exception handling</a:t>
            </a:r>
          </a:p>
          <a:p>
            <a:r>
              <a:rPr lang="en-GB"/>
              <a:t>2. How to add context to BERT model (</a:t>
            </a:r>
            <a:r>
              <a:rPr lang="en-GB" err="1"/>
              <a:t>eg</a:t>
            </a:r>
            <a:r>
              <a:rPr lang="en-GB"/>
              <a:t> add/remove domain keywords, manually)</a:t>
            </a:r>
          </a:p>
          <a:p>
            <a:r>
              <a:rPr lang="en-GB"/>
              <a:t>3. Optimise the different variables</a:t>
            </a:r>
          </a:p>
          <a:p>
            <a:r>
              <a:rPr lang="en-GB"/>
              <a:t>  a) YAKE parameters</a:t>
            </a:r>
          </a:p>
          <a:p>
            <a:r>
              <a:rPr lang="en-GB"/>
              <a:t>  b) BERT model</a:t>
            </a:r>
          </a:p>
          <a:p>
            <a:r>
              <a:rPr lang="en-GB"/>
              <a:t>4. Testing to determine the best method</a:t>
            </a:r>
          </a:p>
          <a:p>
            <a:r>
              <a:rPr lang="en-GB"/>
              <a:t>5. Can we make it quicker</a:t>
            </a:r>
          </a:p>
        </p:txBody>
      </p:sp>
      <p:sp>
        <p:nvSpPr>
          <p:cNvPr id="4" name="Slide Number Placeholder 3"/>
          <p:cNvSpPr>
            <a:spLocks noGrp="1"/>
          </p:cNvSpPr>
          <p:nvPr>
            <p:ph type="sldNum" sz="quarter" idx="5"/>
          </p:nvPr>
        </p:nvSpPr>
        <p:spPr/>
        <p:txBody>
          <a:bodyPr/>
          <a:lstStyle/>
          <a:p>
            <a:fld id="{170DF232-0ED3-FF48-A9BC-8813184055E1}" type="slidenum">
              <a:rPr lang="en-GB" smtClean="0"/>
              <a:t>13</a:t>
            </a:fld>
            <a:endParaRPr lang="en-GB"/>
          </a:p>
        </p:txBody>
      </p:sp>
    </p:spTree>
    <p:extLst>
      <p:ext uri="{BB962C8B-B14F-4D97-AF65-F5344CB8AC3E}">
        <p14:creationId xmlns:p14="http://schemas.microsoft.com/office/powerpoint/2010/main" val="32454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E2274FA-9B22-DD40-8018-B9C846565478}" type="datetimeFigureOut">
              <a:rPr lang="en-GB" smtClean="0"/>
              <a:t>14/01/2022</a:t>
            </a:fld>
            <a:endParaRPr lang="en-GB"/>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B2A3711A-4BF2-DB4B-AF27-23EC41C9EA85}" type="slidenum">
              <a:rPr lang="en-GB" smtClean="0"/>
              <a:t>‹#›</a:t>
            </a:fld>
            <a:endParaRPr lang="en-GB"/>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87954351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E2274FA-9B22-DD40-8018-B9C846565478}" type="datetimeFigureOut">
              <a:rPr lang="en-GB" smtClean="0"/>
              <a:t>14/01/2022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A3711A-4BF2-DB4B-AF27-23EC41C9EA85}" type="slidenum">
              <a:rPr lang="en-GB" smtClean="0"/>
              <a:t>‹#›</a:t>
            </a:fld>
            <a:endParaRPr lang="en-GB"/>
          </a:p>
        </p:txBody>
      </p:sp>
    </p:spTree>
    <p:extLst>
      <p:ext uri="{BB962C8B-B14F-4D97-AF65-F5344CB8AC3E}">
        <p14:creationId xmlns:p14="http://schemas.microsoft.com/office/powerpoint/2010/main" val="2449947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E2274FA-9B22-DD40-8018-B9C846565478}" type="datetimeFigureOut">
              <a:rPr lang="en-GB" smtClean="0"/>
              <a:t>14/01/2022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A3711A-4BF2-DB4B-AF27-23EC41C9EA85}" type="slidenum">
              <a:rPr lang="en-GB" smtClean="0"/>
              <a:t>‹#›</a:t>
            </a:fld>
            <a:endParaRPr lang="en-GB"/>
          </a:p>
        </p:txBody>
      </p:sp>
    </p:spTree>
    <p:extLst>
      <p:ext uri="{BB962C8B-B14F-4D97-AF65-F5344CB8AC3E}">
        <p14:creationId xmlns:p14="http://schemas.microsoft.com/office/powerpoint/2010/main" val="916835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BE2274FA-9B22-DD40-8018-B9C846565478}" type="datetimeFigureOut">
              <a:rPr lang="en-GB" smtClean="0"/>
              <a:t>14/01/2022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A3711A-4BF2-DB4B-AF27-23EC41C9EA85}" type="slidenum">
              <a:rPr lang="en-GB" smtClean="0"/>
              <a:t>‹#›</a:t>
            </a:fld>
            <a:endParaRPr lang="en-GB"/>
          </a:p>
        </p:txBody>
      </p:sp>
    </p:spTree>
    <p:extLst>
      <p:ext uri="{BB962C8B-B14F-4D97-AF65-F5344CB8AC3E}">
        <p14:creationId xmlns:p14="http://schemas.microsoft.com/office/powerpoint/2010/main" val="4155809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E2274FA-9B22-DD40-8018-B9C846565478}" type="datetimeFigureOut">
              <a:rPr lang="en-GB" smtClean="0"/>
              <a:t>14/01/2022</a:t>
            </a:fld>
            <a:endParaRPr lang="en-GB"/>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GB"/>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B2A3711A-4BF2-DB4B-AF27-23EC41C9EA85}" type="slidenum">
              <a:rPr lang="en-GB" smtClean="0"/>
              <a:t>‹#›</a:t>
            </a:fld>
            <a:endParaRPr lang="en-GB"/>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3157221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BE2274FA-9B22-DD40-8018-B9C846565478}" type="datetimeFigureOut">
              <a:rPr lang="en-GB" smtClean="0"/>
              <a:t>14/01/2022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A3711A-4BF2-DB4B-AF27-23EC41C9EA85}" type="slidenum">
              <a:rPr lang="en-GB" smtClean="0"/>
              <a:t>‹#›</a:t>
            </a:fld>
            <a:endParaRPr lang="en-GB"/>
          </a:p>
        </p:txBody>
      </p:sp>
    </p:spTree>
    <p:extLst>
      <p:ext uri="{BB962C8B-B14F-4D97-AF65-F5344CB8AC3E}">
        <p14:creationId xmlns:p14="http://schemas.microsoft.com/office/powerpoint/2010/main" val="317820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BE2274FA-9B22-DD40-8018-B9C846565478}" type="datetimeFigureOut">
              <a:rPr lang="en-GB" smtClean="0"/>
              <a:t>14/01/2022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2A3711A-4BF2-DB4B-AF27-23EC41C9EA85}" type="slidenum">
              <a:rPr lang="en-GB" smtClean="0"/>
              <a:t>‹#›</a:t>
            </a:fld>
            <a:endParaRPr lang="en-GB"/>
          </a:p>
        </p:txBody>
      </p:sp>
    </p:spTree>
    <p:extLst>
      <p:ext uri="{BB962C8B-B14F-4D97-AF65-F5344CB8AC3E}">
        <p14:creationId xmlns:p14="http://schemas.microsoft.com/office/powerpoint/2010/main" val="1770409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BE2274FA-9B22-DD40-8018-B9C846565478}" type="datetimeFigureOut">
              <a:rPr lang="en-GB" smtClean="0"/>
              <a:t>14/01/2022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2A3711A-4BF2-DB4B-AF27-23EC41C9EA85}" type="slidenum">
              <a:rPr lang="en-GB" smtClean="0"/>
              <a:t>‹#›</a:t>
            </a:fld>
            <a:endParaRPr lang="en-GB"/>
          </a:p>
        </p:txBody>
      </p:sp>
    </p:spTree>
    <p:extLst>
      <p:ext uri="{BB962C8B-B14F-4D97-AF65-F5344CB8AC3E}">
        <p14:creationId xmlns:p14="http://schemas.microsoft.com/office/powerpoint/2010/main" val="2435559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2274FA-9B22-DD40-8018-B9C846565478}" type="datetimeFigureOut">
              <a:rPr lang="en-GB" smtClean="0"/>
              <a:t>14/01/2022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2A3711A-4BF2-DB4B-AF27-23EC41C9EA85}" type="slidenum">
              <a:rPr lang="en-GB" smtClean="0"/>
              <a:t>‹#›</a:t>
            </a:fld>
            <a:endParaRPr lang="en-GB"/>
          </a:p>
        </p:txBody>
      </p:sp>
    </p:spTree>
    <p:extLst>
      <p:ext uri="{BB962C8B-B14F-4D97-AF65-F5344CB8AC3E}">
        <p14:creationId xmlns:p14="http://schemas.microsoft.com/office/powerpoint/2010/main" val="3008559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2274FA-9B22-DD40-8018-B9C846565478}" type="datetimeFigureOut">
              <a:rPr lang="en-GB" smtClean="0"/>
              <a:t>14/01/2022</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2A3711A-4BF2-DB4B-AF27-23EC41C9EA85}"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39536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2274FA-9B22-DD40-8018-B9C846565478}" type="datetimeFigureOut">
              <a:rPr lang="en-GB" smtClean="0"/>
              <a:t>14/01/2022</a:t>
            </a:fld>
            <a:endParaRPr lang="en-GB"/>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GB"/>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B2A3711A-4BF2-DB4B-AF27-23EC41C9EA85}" type="slidenum">
              <a:rPr lang="en-GB" smtClean="0"/>
              <a:t>‹#›</a:t>
            </a:fld>
            <a:endParaRPr lang="en-GB"/>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5501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E2274FA-9B22-DD40-8018-B9C846565478}" type="datetimeFigureOut">
              <a:rPr lang="en-GB" smtClean="0"/>
              <a:t>14/01/2022</a:t>
            </a:fld>
            <a:endParaRPr lang="en-GB"/>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GB"/>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B2A3711A-4BF2-DB4B-AF27-23EC41C9EA85}" type="slidenum">
              <a:rPr lang="en-GB" smtClean="0"/>
              <a:t>‹#›</a:t>
            </a:fld>
            <a:endParaRPr lang="en-GB"/>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77328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technia.co.uk/support/faqs/"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33F8E-CB07-FB49-97FD-AA165360B78F}"/>
              </a:ext>
            </a:extLst>
          </p:cNvPr>
          <p:cNvSpPr>
            <a:spLocks noGrp="1"/>
          </p:cNvSpPr>
          <p:nvPr>
            <p:ph type="ctrTitle"/>
          </p:nvPr>
        </p:nvSpPr>
        <p:spPr>
          <a:xfrm>
            <a:off x="1915385" y="2379887"/>
            <a:ext cx="8361229" cy="2098226"/>
          </a:xfrm>
        </p:spPr>
        <p:txBody>
          <a:bodyPr/>
          <a:lstStyle/>
          <a:p>
            <a:r>
              <a:rPr lang="en-GB"/>
              <a:t>Smart Tagging For FAQs</a:t>
            </a:r>
          </a:p>
        </p:txBody>
      </p:sp>
    </p:spTree>
    <p:extLst>
      <p:ext uri="{BB962C8B-B14F-4D97-AF65-F5344CB8AC3E}">
        <p14:creationId xmlns:p14="http://schemas.microsoft.com/office/powerpoint/2010/main" val="160434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C52-8396-0141-B339-B650B95782B4}"/>
              </a:ext>
            </a:extLst>
          </p:cNvPr>
          <p:cNvSpPr>
            <a:spLocks noGrp="1"/>
          </p:cNvSpPr>
          <p:nvPr>
            <p:ph type="title"/>
          </p:nvPr>
        </p:nvSpPr>
        <p:spPr>
          <a:xfrm>
            <a:off x="838200" y="365126"/>
            <a:ext cx="10515600" cy="804108"/>
          </a:xfrm>
        </p:spPr>
        <p:txBody>
          <a:bodyPr/>
          <a:lstStyle/>
          <a:p>
            <a:r>
              <a:rPr lang="en-GB" b="1"/>
              <a:t>BERT</a:t>
            </a:r>
          </a:p>
        </p:txBody>
      </p:sp>
      <p:sp>
        <p:nvSpPr>
          <p:cNvPr id="3" name="Content Placeholder 2">
            <a:extLst>
              <a:ext uri="{FF2B5EF4-FFF2-40B4-BE49-F238E27FC236}">
                <a16:creationId xmlns:a16="http://schemas.microsoft.com/office/drawing/2014/main" id="{C54C06E2-6FE8-B144-BC9C-7D7C89EFE6FA}"/>
              </a:ext>
            </a:extLst>
          </p:cNvPr>
          <p:cNvSpPr>
            <a:spLocks noGrp="1"/>
          </p:cNvSpPr>
          <p:nvPr>
            <p:ph idx="1"/>
          </p:nvPr>
        </p:nvSpPr>
        <p:spPr>
          <a:xfrm>
            <a:off x="838200" y="1335463"/>
            <a:ext cx="10515600" cy="5386350"/>
          </a:xfrm>
        </p:spPr>
        <p:txBody>
          <a:bodyPr/>
          <a:lstStyle/>
          <a:p>
            <a:pPr marL="0" indent="0">
              <a:buNone/>
            </a:pPr>
            <a:r>
              <a:rPr lang="en-GB" sz="1800" b="1"/>
              <a:t>Word embeddings</a:t>
            </a:r>
          </a:p>
          <a:p>
            <a:pPr marL="0" indent="0">
              <a:buNone/>
            </a:pPr>
            <a:r>
              <a:rPr lang="en-GB" sz="1800"/>
              <a:t>A word embedding a </a:t>
            </a:r>
            <a:r>
              <a:rPr lang="en-GB" sz="1800" u="sng"/>
              <a:t>learned representation</a:t>
            </a:r>
            <a:r>
              <a:rPr lang="en-GB" sz="1800"/>
              <a:t> for text where words that have the same meaning (for e.g. words that correspond in a thesaurus) will have a similar representation.</a:t>
            </a:r>
          </a:p>
          <a:p>
            <a:pPr marL="0" indent="0">
              <a:buNone/>
            </a:pPr>
            <a:r>
              <a:rPr lang="en-GB" sz="1800" i="1"/>
              <a:t>Representational learning is learning representations of input data typically by transforming it or extracting features from it (by some means) that makes it easier to perform a task like classification.</a:t>
            </a:r>
          </a:p>
          <a:p>
            <a:pPr marL="0" indent="0">
              <a:buNone/>
            </a:pPr>
            <a:r>
              <a:rPr lang="en-GB" sz="1800"/>
              <a:t>To carry out word embedding, each word in a sentence is mapped to a vector. These vectors are created by using a distributed representation based on the usage of words. This allows words that are used in similar ways to result in having similar representations, and therefore captures their meaning,</a:t>
            </a:r>
          </a:p>
          <a:p>
            <a:pPr marL="0" indent="0">
              <a:buNone/>
            </a:pPr>
            <a:r>
              <a:rPr lang="en-GB" sz="1800" b="1"/>
              <a:t>Transformers</a:t>
            </a:r>
          </a:p>
          <a:p>
            <a:pPr marL="0" indent="0">
              <a:buNone/>
            </a:pPr>
            <a:r>
              <a:rPr lang="en-GB" sz="1800"/>
              <a:t>Earlier to create word vectors you had to train a machine learning model and then use its weights to generate an embedding (so essentially it was very complex and time taking), but sentence transformers can be used to access some of the best pre-trained models to generate word embeddings.</a:t>
            </a:r>
          </a:p>
          <a:p>
            <a:pPr marL="0" indent="0">
              <a:buNone/>
            </a:pPr>
            <a:r>
              <a:rPr lang="en-GB" sz="1800" b="1"/>
              <a:t>BERT (Bidirectional Encoder Representation from Transformers)</a:t>
            </a:r>
          </a:p>
          <a:p>
            <a:pPr marL="0" indent="0">
              <a:buNone/>
            </a:pPr>
            <a:r>
              <a:rPr lang="en-GB" sz="1800"/>
              <a:t>BERT is one of those models. It makes use of an attention mechanism that learns the contextual relations between words in a text and uses that knowledge to generate word embeddings.</a:t>
            </a:r>
          </a:p>
        </p:txBody>
      </p:sp>
      <p:cxnSp>
        <p:nvCxnSpPr>
          <p:cNvPr id="5" name="Elbow Connector 4">
            <a:extLst>
              <a:ext uri="{FF2B5EF4-FFF2-40B4-BE49-F238E27FC236}">
                <a16:creationId xmlns:a16="http://schemas.microsoft.com/office/drawing/2014/main" id="{0CB10D53-5BCC-5742-9541-245F82442703}"/>
              </a:ext>
            </a:extLst>
          </p:cNvPr>
          <p:cNvCxnSpPr>
            <a:cxnSpLocks/>
          </p:cNvCxnSpPr>
          <p:nvPr/>
        </p:nvCxnSpPr>
        <p:spPr>
          <a:xfrm>
            <a:off x="353436" y="2159540"/>
            <a:ext cx="484764" cy="408565"/>
          </a:xfrm>
          <a:prstGeom prst="bentConnector3">
            <a:avLst>
              <a:gd name="adj1" fmla="val -6187"/>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A53E4C34-917C-4345-A8B0-087087FE5462}"/>
              </a:ext>
            </a:extLst>
          </p:cNvPr>
          <p:cNvCxnSpPr/>
          <p:nvPr/>
        </p:nvCxnSpPr>
        <p:spPr>
          <a:xfrm flipV="1">
            <a:off x="350196" y="2023353"/>
            <a:ext cx="2626468" cy="136187"/>
          </a:xfrm>
          <a:prstGeom prst="line">
            <a:avLst/>
          </a:prstGeom>
        </p:spPr>
        <p:style>
          <a:lnRef idx="1">
            <a:schemeClr val="accent5"/>
          </a:lnRef>
          <a:fillRef idx="0">
            <a:schemeClr val="accent5"/>
          </a:fillRef>
          <a:effectRef idx="0">
            <a:schemeClr val="accent5"/>
          </a:effectRef>
          <a:fontRef idx="minor">
            <a:schemeClr val="tx1"/>
          </a:fontRef>
        </p:style>
      </p:cxnSp>
      <p:pic>
        <p:nvPicPr>
          <p:cNvPr id="12" name="Picture 11">
            <a:extLst>
              <a:ext uri="{FF2B5EF4-FFF2-40B4-BE49-F238E27FC236}">
                <a16:creationId xmlns:a16="http://schemas.microsoft.com/office/drawing/2014/main" id="{2425CCA7-FEA7-5446-9DEF-D062DCEAAB58}"/>
              </a:ext>
            </a:extLst>
          </p:cNvPr>
          <p:cNvPicPr>
            <a:picLocks noChangeAspect="1"/>
          </p:cNvPicPr>
          <p:nvPr/>
        </p:nvPicPr>
        <p:blipFill>
          <a:blip r:embed="rId2"/>
          <a:stretch>
            <a:fillRect/>
          </a:stretch>
        </p:blipFill>
        <p:spPr>
          <a:xfrm>
            <a:off x="10299700" y="365126"/>
            <a:ext cx="1054100" cy="990600"/>
          </a:xfrm>
          <a:prstGeom prst="rect">
            <a:avLst/>
          </a:prstGeom>
        </p:spPr>
      </p:pic>
    </p:spTree>
    <p:extLst>
      <p:ext uri="{BB962C8B-B14F-4D97-AF65-F5344CB8AC3E}">
        <p14:creationId xmlns:p14="http://schemas.microsoft.com/office/powerpoint/2010/main" val="1615371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C52-8396-0141-B339-B650B95782B4}"/>
              </a:ext>
            </a:extLst>
          </p:cNvPr>
          <p:cNvSpPr>
            <a:spLocks noGrp="1"/>
          </p:cNvSpPr>
          <p:nvPr>
            <p:ph type="title"/>
          </p:nvPr>
        </p:nvSpPr>
        <p:spPr>
          <a:xfrm>
            <a:off x="838200" y="365126"/>
            <a:ext cx="10515600" cy="804108"/>
          </a:xfrm>
        </p:spPr>
        <p:txBody>
          <a:bodyPr/>
          <a:lstStyle/>
          <a:p>
            <a:r>
              <a:rPr lang="en-GB" b="1"/>
              <a:t>BERT-Cosine</a:t>
            </a:r>
          </a:p>
        </p:txBody>
      </p:sp>
      <p:sp>
        <p:nvSpPr>
          <p:cNvPr id="3" name="Content Placeholder 2">
            <a:extLst>
              <a:ext uri="{FF2B5EF4-FFF2-40B4-BE49-F238E27FC236}">
                <a16:creationId xmlns:a16="http://schemas.microsoft.com/office/drawing/2014/main" id="{C54C06E2-6FE8-B144-BC9C-7D7C89EFE6FA}"/>
              </a:ext>
            </a:extLst>
          </p:cNvPr>
          <p:cNvSpPr>
            <a:spLocks noGrp="1"/>
          </p:cNvSpPr>
          <p:nvPr>
            <p:ph idx="1"/>
          </p:nvPr>
        </p:nvSpPr>
        <p:spPr>
          <a:xfrm>
            <a:off x="1143000" y="1306905"/>
            <a:ext cx="10515600" cy="4857829"/>
          </a:xfrm>
        </p:spPr>
        <p:txBody>
          <a:bodyPr/>
          <a:lstStyle/>
          <a:p>
            <a:pPr marL="0" indent="0">
              <a:buNone/>
            </a:pPr>
            <a:r>
              <a:rPr lang="en-GB" sz="1800" b="1"/>
              <a:t>The Code Explained:</a:t>
            </a:r>
          </a:p>
          <a:p>
            <a:pPr marL="0" indent="0">
              <a:buNone/>
            </a:pPr>
            <a:endParaRPr lang="en-GB" sz="1800"/>
          </a:p>
          <a:p>
            <a:pPr marL="0" indent="0">
              <a:buNone/>
            </a:pPr>
            <a:endParaRPr lang="en-GB" sz="1800"/>
          </a:p>
          <a:p>
            <a:pPr marL="0" indent="0">
              <a:buNone/>
            </a:pPr>
            <a:endParaRPr lang="en-GB" b="1"/>
          </a:p>
        </p:txBody>
      </p:sp>
      <p:pic>
        <p:nvPicPr>
          <p:cNvPr id="4" name="Picture 3">
            <a:extLst>
              <a:ext uri="{FF2B5EF4-FFF2-40B4-BE49-F238E27FC236}">
                <a16:creationId xmlns:a16="http://schemas.microsoft.com/office/drawing/2014/main" id="{F6FB6739-C0FD-C340-A63B-E5B32C7C85C8}"/>
              </a:ext>
            </a:extLst>
          </p:cNvPr>
          <p:cNvPicPr>
            <a:picLocks noChangeAspect="1"/>
          </p:cNvPicPr>
          <p:nvPr/>
        </p:nvPicPr>
        <p:blipFill>
          <a:blip r:embed="rId2"/>
          <a:stretch>
            <a:fillRect/>
          </a:stretch>
        </p:blipFill>
        <p:spPr>
          <a:xfrm>
            <a:off x="3740243" y="1169234"/>
            <a:ext cx="6113594" cy="5476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8129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C52-8396-0141-B339-B650B95782B4}"/>
              </a:ext>
            </a:extLst>
          </p:cNvPr>
          <p:cNvSpPr>
            <a:spLocks noGrp="1"/>
          </p:cNvSpPr>
          <p:nvPr>
            <p:ph type="title"/>
          </p:nvPr>
        </p:nvSpPr>
        <p:spPr>
          <a:xfrm>
            <a:off x="940568" y="193014"/>
            <a:ext cx="3282695" cy="1485900"/>
          </a:xfrm>
        </p:spPr>
        <p:txBody>
          <a:bodyPr>
            <a:normAutofit/>
          </a:bodyPr>
          <a:lstStyle/>
          <a:p>
            <a:r>
              <a:rPr lang="en-GB" b="1"/>
              <a:t>Cosine Similarity</a:t>
            </a:r>
          </a:p>
        </p:txBody>
      </p:sp>
      <p:sp>
        <p:nvSpPr>
          <p:cNvPr id="3" name="Content Placeholder 2">
            <a:extLst>
              <a:ext uri="{FF2B5EF4-FFF2-40B4-BE49-F238E27FC236}">
                <a16:creationId xmlns:a16="http://schemas.microsoft.com/office/drawing/2014/main" id="{C54C06E2-6FE8-B144-BC9C-7D7C89EFE6FA}"/>
              </a:ext>
            </a:extLst>
          </p:cNvPr>
          <p:cNvSpPr>
            <a:spLocks noGrp="1"/>
          </p:cNvSpPr>
          <p:nvPr>
            <p:ph idx="1"/>
          </p:nvPr>
        </p:nvSpPr>
        <p:spPr>
          <a:xfrm>
            <a:off x="940568" y="1642744"/>
            <a:ext cx="3738111" cy="5108575"/>
          </a:xfrm>
        </p:spPr>
        <p:txBody>
          <a:bodyPr>
            <a:normAutofit/>
          </a:bodyPr>
          <a:lstStyle/>
          <a:p>
            <a:pPr marL="0" indent="0">
              <a:buNone/>
            </a:pPr>
            <a:r>
              <a:rPr lang="en-GB" sz="1800" b="1"/>
              <a:t>How does the Cosine Similarity work?</a:t>
            </a:r>
          </a:p>
          <a:p>
            <a:pPr marL="0" indent="0">
              <a:buNone/>
            </a:pPr>
            <a:r>
              <a:rPr lang="en-GB" sz="1800"/>
              <a:t>Mathematical Context: </a:t>
            </a:r>
          </a:p>
          <a:p>
            <a:pPr marL="0" indent="0">
              <a:buNone/>
            </a:pPr>
            <a:endParaRPr lang="en-GB" sz="1800" b="1"/>
          </a:p>
          <a:p>
            <a:pPr marL="0" indent="0">
              <a:buNone/>
            </a:pPr>
            <a:r>
              <a:rPr lang="en-GB" sz="1800" b="1"/>
              <a:t>All of the math on the right shows that when we check two sentence vectors for how similar they are, if we get a cosine similarity of +1 it means the documents are similar, if we get -1 it means they are not similar</a:t>
            </a:r>
          </a:p>
          <a:p>
            <a:pPr marL="0" indent="0">
              <a:buNone/>
            </a:pPr>
            <a:r>
              <a:rPr lang="en-GB" sz="1800"/>
              <a:t>The </a:t>
            </a:r>
            <a:r>
              <a:rPr lang="en-GB" sz="1800" err="1"/>
              <a:t>cosine_similarity</a:t>
            </a:r>
            <a:r>
              <a:rPr lang="en-GB" sz="1800"/>
              <a:t>() function carries out this process for the sentence vectors that were generated using the BERT method and outputs the similarity value</a:t>
            </a:r>
          </a:p>
        </p:txBody>
      </p:sp>
      <p:pic>
        <p:nvPicPr>
          <p:cNvPr id="4" name="Picture 3" descr="Chart&#10;&#10;Description automatically generated">
            <a:extLst>
              <a:ext uri="{FF2B5EF4-FFF2-40B4-BE49-F238E27FC236}">
                <a16:creationId xmlns:a16="http://schemas.microsoft.com/office/drawing/2014/main" id="{0A08E3F9-8142-6245-A207-3548A8FAF422}"/>
              </a:ext>
            </a:extLst>
          </p:cNvPr>
          <p:cNvPicPr>
            <a:picLocks noChangeAspect="1"/>
          </p:cNvPicPr>
          <p:nvPr/>
        </p:nvPicPr>
        <p:blipFill>
          <a:blip r:embed="rId2"/>
          <a:stretch>
            <a:fillRect/>
          </a:stretch>
        </p:blipFill>
        <p:spPr>
          <a:xfrm>
            <a:off x="4937760" y="421613"/>
            <a:ext cx="6688302" cy="5434245"/>
          </a:xfrm>
          <a:prstGeom prst="rect">
            <a:avLst/>
          </a:prstGeom>
        </p:spPr>
      </p:pic>
    </p:spTree>
    <p:extLst>
      <p:ext uri="{BB962C8B-B14F-4D97-AF65-F5344CB8AC3E}">
        <p14:creationId xmlns:p14="http://schemas.microsoft.com/office/powerpoint/2010/main" val="14851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C52-8396-0141-B339-B650B95782B4}"/>
              </a:ext>
            </a:extLst>
          </p:cNvPr>
          <p:cNvSpPr>
            <a:spLocks noGrp="1"/>
          </p:cNvSpPr>
          <p:nvPr>
            <p:ph type="title"/>
          </p:nvPr>
        </p:nvSpPr>
        <p:spPr>
          <a:xfrm>
            <a:off x="2601685" y="3026946"/>
            <a:ext cx="10515600" cy="804108"/>
          </a:xfrm>
        </p:spPr>
        <p:txBody>
          <a:bodyPr>
            <a:noAutofit/>
          </a:bodyPr>
          <a:lstStyle/>
          <a:p>
            <a:r>
              <a:rPr lang="en-GB" sz="6600" b="1"/>
              <a:t>Next Steps</a:t>
            </a:r>
          </a:p>
        </p:txBody>
      </p:sp>
    </p:spTree>
    <p:extLst>
      <p:ext uri="{BB962C8B-B14F-4D97-AF65-F5344CB8AC3E}">
        <p14:creationId xmlns:p14="http://schemas.microsoft.com/office/powerpoint/2010/main" val="4053227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C52-8396-0141-B339-B650B95782B4}"/>
              </a:ext>
            </a:extLst>
          </p:cNvPr>
          <p:cNvSpPr>
            <a:spLocks noGrp="1"/>
          </p:cNvSpPr>
          <p:nvPr>
            <p:ph type="title"/>
          </p:nvPr>
        </p:nvSpPr>
        <p:spPr>
          <a:xfrm>
            <a:off x="838200" y="365126"/>
            <a:ext cx="10515600" cy="804108"/>
          </a:xfrm>
        </p:spPr>
        <p:txBody>
          <a:bodyPr/>
          <a:lstStyle/>
          <a:p>
            <a:r>
              <a:rPr lang="en-GB" b="1"/>
              <a:t>Overview</a:t>
            </a:r>
          </a:p>
        </p:txBody>
      </p:sp>
      <p:sp>
        <p:nvSpPr>
          <p:cNvPr id="3" name="Content Placeholder 2">
            <a:extLst>
              <a:ext uri="{FF2B5EF4-FFF2-40B4-BE49-F238E27FC236}">
                <a16:creationId xmlns:a16="http://schemas.microsoft.com/office/drawing/2014/main" id="{C54C06E2-6FE8-B144-BC9C-7D7C89EFE6FA}"/>
              </a:ext>
            </a:extLst>
          </p:cNvPr>
          <p:cNvSpPr>
            <a:spLocks noGrp="1"/>
          </p:cNvSpPr>
          <p:nvPr>
            <p:ph idx="1"/>
          </p:nvPr>
        </p:nvSpPr>
        <p:spPr>
          <a:xfrm>
            <a:off x="838200" y="1319134"/>
            <a:ext cx="10515600" cy="4857829"/>
          </a:xfrm>
        </p:spPr>
        <p:txBody>
          <a:bodyPr/>
          <a:lstStyle/>
          <a:p>
            <a:pPr marL="0" indent="0">
              <a:buNone/>
            </a:pPr>
            <a:r>
              <a:rPr lang="en-GB" sz="1800" b="1"/>
              <a:t>What does the program do?</a:t>
            </a:r>
          </a:p>
          <a:p>
            <a:pPr marL="0" indent="0">
              <a:buNone/>
            </a:pPr>
            <a:r>
              <a:rPr lang="en-GB" sz="1800"/>
              <a:t>When given a query from a user, the program goes through a FAQ webpage and returns the top links that will address that question. I used Python for this program.</a:t>
            </a:r>
          </a:p>
          <a:p>
            <a:pPr marL="0" indent="0">
              <a:buNone/>
            </a:pPr>
            <a:endParaRPr lang="en-GB" sz="1800"/>
          </a:p>
          <a:p>
            <a:pPr marL="0" indent="0">
              <a:buNone/>
            </a:pPr>
            <a:endParaRPr lang="en-GB" b="1"/>
          </a:p>
        </p:txBody>
      </p:sp>
      <p:pic>
        <p:nvPicPr>
          <p:cNvPr id="4" name="Picture 3">
            <a:extLst>
              <a:ext uri="{FF2B5EF4-FFF2-40B4-BE49-F238E27FC236}">
                <a16:creationId xmlns:a16="http://schemas.microsoft.com/office/drawing/2014/main" id="{D5C43AC0-7B9B-1844-973D-DDFB68572EEA}"/>
              </a:ext>
            </a:extLst>
          </p:cNvPr>
          <p:cNvPicPr>
            <a:picLocks noChangeAspect="1"/>
          </p:cNvPicPr>
          <p:nvPr/>
        </p:nvPicPr>
        <p:blipFill>
          <a:blip r:embed="rId3"/>
          <a:stretch>
            <a:fillRect/>
          </a:stretch>
        </p:blipFill>
        <p:spPr>
          <a:xfrm>
            <a:off x="6152254" y="2605661"/>
            <a:ext cx="3684104" cy="12393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74EDCF72-866A-EB42-943F-40E06F45E277}"/>
              </a:ext>
            </a:extLst>
          </p:cNvPr>
          <p:cNvPicPr>
            <a:picLocks noChangeAspect="1"/>
          </p:cNvPicPr>
          <p:nvPr/>
        </p:nvPicPr>
        <p:blipFill>
          <a:blip r:embed="rId4"/>
          <a:stretch>
            <a:fillRect/>
          </a:stretch>
        </p:blipFill>
        <p:spPr>
          <a:xfrm>
            <a:off x="838200" y="2605661"/>
            <a:ext cx="4877474" cy="31987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C178009D-7887-3742-B7BF-A4D8B756E3AB}"/>
              </a:ext>
            </a:extLst>
          </p:cNvPr>
          <p:cNvPicPr>
            <a:picLocks noChangeAspect="1"/>
          </p:cNvPicPr>
          <p:nvPr/>
        </p:nvPicPr>
        <p:blipFill rotWithShape="1">
          <a:blip r:embed="rId5"/>
          <a:srcRect t="1627"/>
          <a:stretch/>
        </p:blipFill>
        <p:spPr>
          <a:xfrm>
            <a:off x="6152254" y="4107246"/>
            <a:ext cx="5443330" cy="16972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4E5604C6-AF41-784C-829F-96C991BA190C}"/>
              </a:ext>
            </a:extLst>
          </p:cNvPr>
          <p:cNvSpPr txBox="1"/>
          <p:nvPr/>
        </p:nvSpPr>
        <p:spPr>
          <a:xfrm>
            <a:off x="9965635" y="3098974"/>
            <a:ext cx="2226365" cy="461665"/>
          </a:xfrm>
          <a:prstGeom prst="rect">
            <a:avLst/>
          </a:prstGeom>
          <a:noFill/>
        </p:spPr>
        <p:txBody>
          <a:bodyPr wrap="square" rtlCol="0">
            <a:spAutoFit/>
          </a:bodyPr>
          <a:lstStyle/>
          <a:p>
            <a:r>
              <a:rPr lang="en-GB" sz="1200" i="1"/>
              <a:t>The FAQ webpage I based my program around </a:t>
            </a:r>
          </a:p>
        </p:txBody>
      </p:sp>
      <p:sp>
        <p:nvSpPr>
          <p:cNvPr id="8" name="TextBox 7">
            <a:extLst>
              <a:ext uri="{FF2B5EF4-FFF2-40B4-BE49-F238E27FC236}">
                <a16:creationId xmlns:a16="http://schemas.microsoft.com/office/drawing/2014/main" id="{80A3D92B-966B-D849-A01E-DCF7C12E3541}"/>
              </a:ext>
            </a:extLst>
          </p:cNvPr>
          <p:cNvSpPr txBox="1"/>
          <p:nvPr/>
        </p:nvSpPr>
        <p:spPr>
          <a:xfrm>
            <a:off x="6096000" y="5899964"/>
            <a:ext cx="1881809" cy="276999"/>
          </a:xfrm>
          <a:prstGeom prst="rect">
            <a:avLst/>
          </a:prstGeom>
          <a:noFill/>
        </p:spPr>
        <p:txBody>
          <a:bodyPr wrap="square" rtlCol="0">
            <a:spAutoFit/>
          </a:bodyPr>
          <a:lstStyle/>
          <a:p>
            <a:r>
              <a:rPr lang="en-GB" sz="1200" i="1"/>
              <a:t>Code Output</a:t>
            </a:r>
          </a:p>
        </p:txBody>
      </p:sp>
      <p:sp>
        <p:nvSpPr>
          <p:cNvPr id="9" name="TextBox 8">
            <a:extLst>
              <a:ext uri="{FF2B5EF4-FFF2-40B4-BE49-F238E27FC236}">
                <a16:creationId xmlns:a16="http://schemas.microsoft.com/office/drawing/2014/main" id="{0D517790-DED5-1F4B-8A43-98E0F6F938FF}"/>
              </a:ext>
            </a:extLst>
          </p:cNvPr>
          <p:cNvSpPr txBox="1"/>
          <p:nvPr/>
        </p:nvSpPr>
        <p:spPr>
          <a:xfrm>
            <a:off x="838200" y="5899963"/>
            <a:ext cx="1723805" cy="276999"/>
          </a:xfrm>
          <a:prstGeom prst="rect">
            <a:avLst/>
          </a:prstGeom>
          <a:noFill/>
        </p:spPr>
        <p:txBody>
          <a:bodyPr wrap="none" rtlCol="0">
            <a:spAutoFit/>
          </a:bodyPr>
          <a:lstStyle/>
          <a:p>
            <a:r>
              <a:rPr lang="en-GB" sz="1200" i="1"/>
              <a:t>Answer links in webpage</a:t>
            </a:r>
          </a:p>
        </p:txBody>
      </p:sp>
      <p:sp>
        <p:nvSpPr>
          <p:cNvPr id="11" name="TextBox 10">
            <a:extLst>
              <a:ext uri="{FF2B5EF4-FFF2-40B4-BE49-F238E27FC236}">
                <a16:creationId xmlns:a16="http://schemas.microsoft.com/office/drawing/2014/main" id="{80C231F8-0BDB-5D4A-9C4E-8EF7FE693822}"/>
              </a:ext>
            </a:extLst>
          </p:cNvPr>
          <p:cNvSpPr txBox="1"/>
          <p:nvPr/>
        </p:nvSpPr>
        <p:spPr>
          <a:xfrm>
            <a:off x="9246870" y="491205"/>
            <a:ext cx="2434590" cy="369332"/>
          </a:xfrm>
          <a:prstGeom prst="rect">
            <a:avLst/>
          </a:prstGeom>
          <a:noFill/>
        </p:spPr>
        <p:txBody>
          <a:bodyPr wrap="square" rtlCol="0">
            <a:spAutoFit/>
          </a:bodyPr>
          <a:lstStyle/>
          <a:p>
            <a:r>
              <a:rPr lang="en-GB">
                <a:hlinkClick r:id="rId6"/>
              </a:rPr>
              <a:t>TECHNIA FAQ Webpage</a:t>
            </a:r>
            <a:endParaRPr lang="en-GB"/>
          </a:p>
        </p:txBody>
      </p:sp>
    </p:spTree>
    <p:extLst>
      <p:ext uri="{BB962C8B-B14F-4D97-AF65-F5344CB8AC3E}">
        <p14:creationId xmlns:p14="http://schemas.microsoft.com/office/powerpoint/2010/main" val="1797791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C52-8396-0141-B339-B650B95782B4}"/>
              </a:ext>
            </a:extLst>
          </p:cNvPr>
          <p:cNvSpPr>
            <a:spLocks noGrp="1"/>
          </p:cNvSpPr>
          <p:nvPr>
            <p:ph type="title"/>
          </p:nvPr>
        </p:nvSpPr>
        <p:spPr>
          <a:xfrm>
            <a:off x="838200" y="365126"/>
            <a:ext cx="10515600" cy="804108"/>
          </a:xfrm>
        </p:spPr>
        <p:txBody>
          <a:bodyPr/>
          <a:lstStyle/>
          <a:p>
            <a:r>
              <a:rPr lang="en-GB" b="1"/>
              <a:t>Overview</a:t>
            </a:r>
          </a:p>
        </p:txBody>
      </p:sp>
      <p:sp>
        <p:nvSpPr>
          <p:cNvPr id="3" name="Content Placeholder 2">
            <a:extLst>
              <a:ext uri="{FF2B5EF4-FFF2-40B4-BE49-F238E27FC236}">
                <a16:creationId xmlns:a16="http://schemas.microsoft.com/office/drawing/2014/main" id="{C54C06E2-6FE8-B144-BC9C-7D7C89EFE6FA}"/>
              </a:ext>
            </a:extLst>
          </p:cNvPr>
          <p:cNvSpPr>
            <a:spLocks noGrp="1"/>
          </p:cNvSpPr>
          <p:nvPr>
            <p:ph idx="1"/>
          </p:nvPr>
        </p:nvSpPr>
        <p:spPr>
          <a:xfrm>
            <a:off x="838200" y="1319134"/>
            <a:ext cx="10515600" cy="4857829"/>
          </a:xfrm>
        </p:spPr>
        <p:txBody>
          <a:bodyPr/>
          <a:lstStyle/>
          <a:p>
            <a:pPr marL="0" indent="0">
              <a:buNone/>
            </a:pPr>
            <a:r>
              <a:rPr lang="en-GB" sz="1800"/>
              <a:t>To create this solution, I had to create 4 main programs:</a:t>
            </a:r>
          </a:p>
          <a:p>
            <a:r>
              <a:rPr lang="en-GB" sz="1800" b="1"/>
              <a:t>Web Scraper </a:t>
            </a:r>
            <a:r>
              <a:rPr lang="en-GB" sz="1800"/>
              <a:t>– Goes through Main FAQ webpage and stores the </a:t>
            </a:r>
            <a:r>
              <a:rPr lang="en-GB" sz="1800" u="sng"/>
              <a:t>relevant content</a:t>
            </a:r>
            <a:r>
              <a:rPr lang="en-GB" sz="1800"/>
              <a:t> of each answer link (</a:t>
            </a:r>
            <a:r>
              <a:rPr lang="en-GB" sz="1800" u="sng"/>
              <a:t>heading and body</a:t>
            </a:r>
            <a:r>
              <a:rPr lang="en-GB" sz="1800"/>
              <a:t> of html page) in </a:t>
            </a:r>
            <a:r>
              <a:rPr lang="en-GB" sz="1800" u="sng"/>
              <a:t>text files</a:t>
            </a:r>
          </a:p>
          <a:p>
            <a:r>
              <a:rPr lang="en-GB" sz="1800" b="1"/>
              <a:t>Keyword Extractor </a:t>
            </a:r>
            <a:r>
              <a:rPr lang="en-GB" sz="1800"/>
              <a:t>– Reads the content in each text file and </a:t>
            </a:r>
            <a:r>
              <a:rPr lang="en-GB" sz="1800" u="sng"/>
              <a:t>creates a list of key words</a:t>
            </a:r>
            <a:r>
              <a:rPr lang="en-GB" sz="1800"/>
              <a:t> using a YAKE keyword extraction algorithm</a:t>
            </a:r>
            <a:endParaRPr lang="en-GB" sz="1800" b="1"/>
          </a:p>
          <a:p>
            <a:r>
              <a:rPr lang="en-GB" sz="1800" b="1"/>
              <a:t>BERT-Cosine Function </a:t>
            </a:r>
            <a:r>
              <a:rPr lang="en-GB" sz="1800"/>
              <a:t>– Generates a </a:t>
            </a:r>
            <a:r>
              <a:rPr lang="en-GB" sz="1800" u="sng"/>
              <a:t>BERT Vector</a:t>
            </a:r>
            <a:r>
              <a:rPr lang="en-GB" sz="1800"/>
              <a:t> for any two sentences inputted into the function and calculates the </a:t>
            </a:r>
            <a:r>
              <a:rPr lang="en-GB" sz="1800" u="sng"/>
              <a:t>cosine similarity</a:t>
            </a:r>
            <a:r>
              <a:rPr lang="en-GB" sz="1800"/>
              <a:t> between them</a:t>
            </a:r>
          </a:p>
          <a:p>
            <a:r>
              <a:rPr lang="en-GB" sz="1800" b="1"/>
              <a:t>Chat Function </a:t>
            </a:r>
            <a:r>
              <a:rPr lang="en-GB" sz="1800"/>
              <a:t>– Takes in user query and applies Cosine-BERT similarity between:</a:t>
            </a:r>
          </a:p>
          <a:p>
            <a:pPr lvl="1"/>
            <a:r>
              <a:rPr lang="en-GB" sz="1800" i="0"/>
              <a:t>Query and Full Header content (which would be the heading of the answer link)</a:t>
            </a:r>
          </a:p>
          <a:p>
            <a:pPr lvl="1"/>
            <a:r>
              <a:rPr lang="en-GB" sz="1800" i="0"/>
              <a:t>Query and keywords in Header content</a:t>
            </a:r>
          </a:p>
          <a:p>
            <a:pPr lvl="1"/>
            <a:r>
              <a:rPr lang="en-GB" sz="1800" i="0"/>
              <a:t>Query and keywords in Body content</a:t>
            </a:r>
          </a:p>
          <a:p>
            <a:pPr marL="530352" lvl="1" indent="0">
              <a:buNone/>
            </a:pPr>
            <a:r>
              <a:rPr lang="en-GB" sz="1800" i="0"/>
              <a:t>And then </a:t>
            </a:r>
            <a:r>
              <a:rPr lang="en-GB" sz="1800" i="0" u="sng"/>
              <a:t>returns top three matches</a:t>
            </a:r>
            <a:r>
              <a:rPr lang="en-GB" sz="1800" i="0"/>
              <a:t> for each one</a:t>
            </a:r>
          </a:p>
          <a:p>
            <a:pPr marL="0" indent="0">
              <a:buNone/>
            </a:pPr>
            <a:endParaRPr lang="en-GB" sz="1800" b="1"/>
          </a:p>
          <a:p>
            <a:pPr marL="0" indent="0">
              <a:buNone/>
            </a:pPr>
            <a:endParaRPr lang="en-GB" sz="1800"/>
          </a:p>
          <a:p>
            <a:pPr marL="0" indent="0">
              <a:buNone/>
            </a:pPr>
            <a:endParaRPr lang="en-GB" b="1"/>
          </a:p>
        </p:txBody>
      </p:sp>
    </p:spTree>
    <p:extLst>
      <p:ext uri="{BB962C8B-B14F-4D97-AF65-F5344CB8AC3E}">
        <p14:creationId xmlns:p14="http://schemas.microsoft.com/office/powerpoint/2010/main" val="2086668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B243-C83E-614E-8C76-7839B87072E5}"/>
              </a:ext>
            </a:extLst>
          </p:cNvPr>
          <p:cNvSpPr>
            <a:spLocks noGrp="1"/>
          </p:cNvSpPr>
          <p:nvPr>
            <p:ph type="title"/>
          </p:nvPr>
        </p:nvSpPr>
        <p:spPr>
          <a:xfrm>
            <a:off x="4130040" y="2890520"/>
            <a:ext cx="3931920" cy="1076960"/>
          </a:xfrm>
        </p:spPr>
        <p:txBody>
          <a:bodyPr>
            <a:noAutofit/>
          </a:bodyPr>
          <a:lstStyle/>
          <a:p>
            <a:pPr algn="ctr"/>
            <a:r>
              <a:rPr lang="en-GB" sz="9600"/>
              <a:t>DEMO</a:t>
            </a:r>
          </a:p>
        </p:txBody>
      </p:sp>
    </p:spTree>
    <p:extLst>
      <p:ext uri="{BB962C8B-B14F-4D97-AF65-F5344CB8AC3E}">
        <p14:creationId xmlns:p14="http://schemas.microsoft.com/office/powerpoint/2010/main" val="931383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C52-8396-0141-B339-B650B95782B4}"/>
              </a:ext>
            </a:extLst>
          </p:cNvPr>
          <p:cNvSpPr>
            <a:spLocks noGrp="1"/>
          </p:cNvSpPr>
          <p:nvPr>
            <p:ph type="title"/>
          </p:nvPr>
        </p:nvSpPr>
        <p:spPr>
          <a:xfrm>
            <a:off x="1023562" y="685800"/>
            <a:ext cx="10493524" cy="1485900"/>
          </a:xfrm>
        </p:spPr>
        <p:txBody>
          <a:bodyPr>
            <a:normAutofit/>
          </a:bodyPr>
          <a:lstStyle/>
          <a:p>
            <a:r>
              <a:rPr lang="en-GB" b="1"/>
              <a:t>Implementing - Web Scraper</a:t>
            </a:r>
          </a:p>
        </p:txBody>
      </p:sp>
      <p:sp>
        <p:nvSpPr>
          <p:cNvPr id="12" name="Rectangle 11">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54C06E2-6FE8-B144-BC9C-7D7C89EFE6FA}"/>
              </a:ext>
            </a:extLst>
          </p:cNvPr>
          <p:cNvSpPr>
            <a:spLocks noGrp="1"/>
          </p:cNvSpPr>
          <p:nvPr>
            <p:ph idx="1"/>
          </p:nvPr>
        </p:nvSpPr>
        <p:spPr>
          <a:xfrm>
            <a:off x="1023562" y="1657350"/>
            <a:ext cx="7263103" cy="4819650"/>
          </a:xfrm>
        </p:spPr>
        <p:txBody>
          <a:bodyPr>
            <a:normAutofit/>
          </a:bodyPr>
          <a:lstStyle/>
          <a:p>
            <a:pPr marL="0" indent="0">
              <a:buNone/>
            </a:pPr>
            <a:r>
              <a:rPr lang="en-GB" sz="1600"/>
              <a:t>The Web Scraper was used twice; first to scrape the main FAQ page for all headers of the answer pages and their corresponding </a:t>
            </a:r>
            <a:r>
              <a:rPr lang="en-GB" sz="1600" err="1"/>
              <a:t>urls</a:t>
            </a:r>
            <a:r>
              <a:rPr lang="en-GB" sz="1600"/>
              <a:t>, and then to scrape each of the answer pages for the body content inside the page. </a:t>
            </a:r>
          </a:p>
          <a:p>
            <a:pPr marL="0" indent="0">
              <a:buNone/>
            </a:pPr>
            <a:r>
              <a:rPr lang="en-GB" sz="1600"/>
              <a:t>To do the scraping I used </a:t>
            </a:r>
            <a:r>
              <a:rPr lang="en-GB" sz="1600" b="1"/>
              <a:t>Beautiful Soup</a:t>
            </a:r>
            <a:r>
              <a:rPr lang="en-GB" sz="1600"/>
              <a:t> which is a python library used to pull data out of HTML. </a:t>
            </a:r>
          </a:p>
          <a:p>
            <a:r>
              <a:rPr lang="en-GB" sz="1600"/>
              <a:t>It creates a parse tree from the source code of the webpage. The parse tree can be used to extract data in a hierarchal and more readable manner.</a:t>
            </a:r>
          </a:p>
          <a:p>
            <a:r>
              <a:rPr lang="en-GB" sz="1600"/>
              <a:t>A parse tree is an ordered, rotted tree that represents the syntax structure of a string</a:t>
            </a:r>
          </a:p>
          <a:p>
            <a:r>
              <a:rPr lang="en-GB" sz="1600"/>
              <a:t>Using the methods provided by the library like .prettify(), .</a:t>
            </a:r>
            <a:r>
              <a:rPr lang="en-GB" sz="1600" err="1"/>
              <a:t>SoupStrainer</a:t>
            </a:r>
            <a:r>
              <a:rPr lang="en-GB" sz="1600"/>
              <a:t>,(), .</a:t>
            </a:r>
            <a:r>
              <a:rPr lang="en-GB" sz="1600" err="1"/>
              <a:t>get_text</a:t>
            </a:r>
            <a:r>
              <a:rPr lang="en-GB" sz="1600"/>
              <a:t>() I was able to get data from specific html tags (like &lt;a&gt; for links, &lt;p&gt; for paragraph content, etc) and wrote content into the text files</a:t>
            </a:r>
          </a:p>
          <a:p>
            <a:pPr marL="0" indent="0">
              <a:buNone/>
            </a:pPr>
            <a:r>
              <a:rPr lang="en-GB" sz="1600"/>
              <a:t>For each answer link in the webpage, I created one text file for the header and another text file for the content in the page (in folders </a:t>
            </a:r>
            <a:r>
              <a:rPr lang="en-GB" sz="1600" err="1"/>
              <a:t>faqQuestionContent</a:t>
            </a:r>
            <a:r>
              <a:rPr lang="en-GB" sz="1600"/>
              <a:t> and </a:t>
            </a:r>
            <a:r>
              <a:rPr lang="en-GB" sz="1600" err="1"/>
              <a:t>faqAnswerContent</a:t>
            </a:r>
            <a:r>
              <a:rPr lang="en-GB" sz="1600"/>
              <a:t> respectively). To generate the names of the text files, I hashed the </a:t>
            </a:r>
            <a:r>
              <a:rPr lang="en-GB" sz="1600" err="1"/>
              <a:t>url</a:t>
            </a:r>
            <a:r>
              <a:rPr lang="en-GB" sz="1600"/>
              <a:t> of the answer link and added a ‘.txt’ at the end. </a:t>
            </a:r>
          </a:p>
          <a:p>
            <a:pPr marL="0" indent="0">
              <a:buNone/>
            </a:pPr>
            <a:endParaRPr lang="en-GB" sz="1600"/>
          </a:p>
          <a:p>
            <a:pPr marL="0" indent="0">
              <a:buNone/>
            </a:pPr>
            <a:endParaRPr lang="en-GB" sz="1600"/>
          </a:p>
          <a:p>
            <a:pPr marL="0" indent="0">
              <a:buNone/>
            </a:pPr>
            <a:endParaRPr lang="en-GB" sz="1100"/>
          </a:p>
        </p:txBody>
      </p:sp>
      <p:pic>
        <p:nvPicPr>
          <p:cNvPr id="7" name="Picture 6">
            <a:extLst>
              <a:ext uri="{FF2B5EF4-FFF2-40B4-BE49-F238E27FC236}">
                <a16:creationId xmlns:a16="http://schemas.microsoft.com/office/drawing/2014/main" id="{46F92A00-FF9F-A940-A870-B7690536E925}"/>
              </a:ext>
            </a:extLst>
          </p:cNvPr>
          <p:cNvPicPr>
            <a:picLocks noChangeAspect="1"/>
          </p:cNvPicPr>
          <p:nvPr/>
        </p:nvPicPr>
        <p:blipFill>
          <a:blip r:embed="rId2"/>
          <a:stretch>
            <a:fillRect/>
          </a:stretch>
        </p:blipFill>
        <p:spPr>
          <a:xfrm>
            <a:off x="8400965" y="5232873"/>
            <a:ext cx="3001821" cy="1485901"/>
          </a:xfrm>
          <a:prstGeom prst="rect">
            <a:avLst/>
          </a:prstGeom>
        </p:spPr>
      </p:pic>
      <p:pic>
        <p:nvPicPr>
          <p:cNvPr id="8" name="Picture 7">
            <a:extLst>
              <a:ext uri="{FF2B5EF4-FFF2-40B4-BE49-F238E27FC236}">
                <a16:creationId xmlns:a16="http://schemas.microsoft.com/office/drawing/2014/main" id="{0D45AAFF-85EF-3D47-AD01-1CC870440CDB}"/>
              </a:ext>
            </a:extLst>
          </p:cNvPr>
          <p:cNvPicPr>
            <a:picLocks noChangeAspect="1"/>
          </p:cNvPicPr>
          <p:nvPr/>
        </p:nvPicPr>
        <p:blipFill>
          <a:blip r:embed="rId3"/>
          <a:stretch>
            <a:fillRect/>
          </a:stretch>
        </p:blipFill>
        <p:spPr>
          <a:xfrm>
            <a:off x="8286665" y="139226"/>
            <a:ext cx="3421101" cy="4835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C007CE1-6F8E-E641-A2CB-3A07236CA959}"/>
              </a:ext>
            </a:extLst>
          </p:cNvPr>
          <p:cNvPicPr>
            <a:picLocks noChangeAspect="1"/>
          </p:cNvPicPr>
          <p:nvPr/>
        </p:nvPicPr>
        <p:blipFill>
          <a:blip r:embed="rId4"/>
          <a:stretch>
            <a:fillRect/>
          </a:stretch>
        </p:blipFill>
        <p:spPr>
          <a:xfrm>
            <a:off x="8286664" y="900744"/>
            <a:ext cx="3421101" cy="22635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6AB46ABF-2E4A-0243-BF99-E615FB8DFDFB}"/>
              </a:ext>
            </a:extLst>
          </p:cNvPr>
          <p:cNvPicPr>
            <a:picLocks noChangeAspect="1"/>
          </p:cNvPicPr>
          <p:nvPr/>
        </p:nvPicPr>
        <p:blipFill>
          <a:blip r:embed="rId5"/>
          <a:stretch>
            <a:fillRect/>
          </a:stretch>
        </p:blipFill>
        <p:spPr>
          <a:xfrm>
            <a:off x="8261164" y="3379244"/>
            <a:ext cx="3510001" cy="18214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299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C52-8396-0141-B339-B650B95782B4}"/>
              </a:ext>
            </a:extLst>
          </p:cNvPr>
          <p:cNvSpPr>
            <a:spLocks noGrp="1"/>
          </p:cNvSpPr>
          <p:nvPr>
            <p:ph type="title"/>
          </p:nvPr>
        </p:nvSpPr>
        <p:spPr>
          <a:xfrm>
            <a:off x="838200" y="365126"/>
            <a:ext cx="10515600" cy="804108"/>
          </a:xfrm>
        </p:spPr>
        <p:txBody>
          <a:bodyPr/>
          <a:lstStyle/>
          <a:p>
            <a:r>
              <a:rPr lang="en-GB" b="1"/>
              <a:t>Implementing – Keyword Extractor</a:t>
            </a:r>
          </a:p>
        </p:txBody>
      </p:sp>
      <p:sp>
        <p:nvSpPr>
          <p:cNvPr id="3" name="Content Placeholder 2">
            <a:extLst>
              <a:ext uri="{FF2B5EF4-FFF2-40B4-BE49-F238E27FC236}">
                <a16:creationId xmlns:a16="http://schemas.microsoft.com/office/drawing/2014/main" id="{C54C06E2-6FE8-B144-BC9C-7D7C89EFE6FA}"/>
              </a:ext>
            </a:extLst>
          </p:cNvPr>
          <p:cNvSpPr>
            <a:spLocks noGrp="1"/>
          </p:cNvSpPr>
          <p:nvPr>
            <p:ph idx="1"/>
          </p:nvPr>
        </p:nvSpPr>
        <p:spPr>
          <a:xfrm>
            <a:off x="838200" y="1319134"/>
            <a:ext cx="10515600" cy="4857829"/>
          </a:xfrm>
        </p:spPr>
        <p:txBody>
          <a:bodyPr/>
          <a:lstStyle/>
          <a:p>
            <a:pPr marL="0" indent="0">
              <a:buNone/>
            </a:pPr>
            <a:r>
              <a:rPr lang="en-GB" sz="1800"/>
              <a:t>To classify each text file I decided to extract the keywords from its contents. </a:t>
            </a:r>
          </a:p>
          <a:p>
            <a:pPr marL="0" indent="0">
              <a:buNone/>
            </a:pPr>
            <a:r>
              <a:rPr lang="en-GB" sz="1800"/>
              <a:t>My journey:</a:t>
            </a:r>
          </a:p>
          <a:p>
            <a:r>
              <a:rPr lang="en-GB" sz="1800"/>
              <a:t>Considered Google’s Cloud Natural Language API but learned that it was not useful for highly technical content</a:t>
            </a:r>
          </a:p>
          <a:p>
            <a:r>
              <a:rPr lang="en-GB" sz="1800"/>
              <a:t>Decided to try out other statistical and graph-based Keyword Extraction methods</a:t>
            </a:r>
          </a:p>
          <a:p>
            <a:pPr marL="0" indent="0">
              <a:buNone/>
            </a:pPr>
            <a:endParaRPr lang="en-GB" sz="1800"/>
          </a:p>
          <a:p>
            <a:pPr marL="0" indent="0">
              <a:buNone/>
            </a:pPr>
            <a:r>
              <a:rPr lang="en-GB" sz="1800"/>
              <a:t>I tried TF-IDF, YAKE and RAKE before finally settling on YAKE.</a:t>
            </a:r>
          </a:p>
          <a:p>
            <a:endParaRPr lang="en-GB" sz="1800"/>
          </a:p>
        </p:txBody>
      </p:sp>
      <p:pic>
        <p:nvPicPr>
          <p:cNvPr id="8" name="Picture 7">
            <a:extLst>
              <a:ext uri="{FF2B5EF4-FFF2-40B4-BE49-F238E27FC236}">
                <a16:creationId xmlns:a16="http://schemas.microsoft.com/office/drawing/2014/main" id="{0C47E5C2-A45A-BC40-B4B9-3AB9C6C9E2C9}"/>
              </a:ext>
            </a:extLst>
          </p:cNvPr>
          <p:cNvPicPr>
            <a:picLocks noChangeAspect="1"/>
          </p:cNvPicPr>
          <p:nvPr/>
        </p:nvPicPr>
        <p:blipFill>
          <a:blip r:embed="rId3"/>
          <a:stretch>
            <a:fillRect/>
          </a:stretch>
        </p:blipFill>
        <p:spPr>
          <a:xfrm>
            <a:off x="8392712" y="3885520"/>
            <a:ext cx="2961088" cy="2291443"/>
          </a:xfrm>
          <a:prstGeom prst="rect">
            <a:avLst/>
          </a:prstGeom>
        </p:spPr>
      </p:pic>
    </p:spTree>
    <p:extLst>
      <p:ext uri="{BB962C8B-B14F-4D97-AF65-F5344CB8AC3E}">
        <p14:creationId xmlns:p14="http://schemas.microsoft.com/office/powerpoint/2010/main" val="400581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C52-8396-0141-B339-B650B95782B4}"/>
              </a:ext>
            </a:extLst>
          </p:cNvPr>
          <p:cNvSpPr>
            <a:spLocks noGrp="1"/>
          </p:cNvSpPr>
          <p:nvPr>
            <p:ph type="title"/>
          </p:nvPr>
        </p:nvSpPr>
        <p:spPr>
          <a:xfrm>
            <a:off x="838200" y="365126"/>
            <a:ext cx="10515600" cy="804108"/>
          </a:xfrm>
        </p:spPr>
        <p:txBody>
          <a:bodyPr/>
          <a:lstStyle/>
          <a:p>
            <a:r>
              <a:rPr lang="en-GB" b="1"/>
              <a:t>TF-IDF, RAKE</a:t>
            </a:r>
          </a:p>
        </p:txBody>
      </p:sp>
      <p:pic>
        <p:nvPicPr>
          <p:cNvPr id="4" name="Content Placeholder 3">
            <a:extLst>
              <a:ext uri="{FF2B5EF4-FFF2-40B4-BE49-F238E27FC236}">
                <a16:creationId xmlns:a16="http://schemas.microsoft.com/office/drawing/2014/main" id="{A0D5A891-32F6-2246-8E4A-D1C6FED38B65}"/>
              </a:ext>
            </a:extLst>
          </p:cNvPr>
          <p:cNvPicPr>
            <a:picLocks noGrp="1" noChangeAspect="1"/>
          </p:cNvPicPr>
          <p:nvPr>
            <p:ph idx="1"/>
          </p:nvPr>
        </p:nvPicPr>
        <p:blipFill>
          <a:blip r:embed="rId3"/>
          <a:stretch>
            <a:fillRect/>
          </a:stretch>
        </p:blipFill>
        <p:spPr>
          <a:xfrm>
            <a:off x="838200" y="1169234"/>
            <a:ext cx="5540829" cy="2330084"/>
          </a:xfrm>
          <a:prstGeom prst="rect">
            <a:avLst/>
          </a:prstGeom>
        </p:spPr>
      </p:pic>
      <p:pic>
        <p:nvPicPr>
          <p:cNvPr id="5" name="Picture 4">
            <a:extLst>
              <a:ext uri="{FF2B5EF4-FFF2-40B4-BE49-F238E27FC236}">
                <a16:creationId xmlns:a16="http://schemas.microsoft.com/office/drawing/2014/main" id="{A99832BB-FA4A-8941-A8D9-264A5674615F}"/>
              </a:ext>
            </a:extLst>
          </p:cNvPr>
          <p:cNvPicPr>
            <a:picLocks noChangeAspect="1"/>
          </p:cNvPicPr>
          <p:nvPr/>
        </p:nvPicPr>
        <p:blipFill>
          <a:blip r:embed="rId4"/>
          <a:stretch>
            <a:fillRect/>
          </a:stretch>
        </p:blipFill>
        <p:spPr>
          <a:xfrm>
            <a:off x="6063342" y="3591638"/>
            <a:ext cx="5246915" cy="2901236"/>
          </a:xfrm>
          <a:prstGeom prst="rect">
            <a:avLst/>
          </a:prstGeom>
        </p:spPr>
      </p:pic>
      <p:sp>
        <p:nvSpPr>
          <p:cNvPr id="7" name="TextBox 6">
            <a:extLst>
              <a:ext uri="{FF2B5EF4-FFF2-40B4-BE49-F238E27FC236}">
                <a16:creationId xmlns:a16="http://schemas.microsoft.com/office/drawing/2014/main" id="{81A726D2-9F64-A649-ACD1-A6C96BE3C5F7}"/>
              </a:ext>
            </a:extLst>
          </p:cNvPr>
          <p:cNvSpPr txBox="1"/>
          <p:nvPr/>
        </p:nvSpPr>
        <p:spPr>
          <a:xfrm>
            <a:off x="6596743" y="913995"/>
            <a:ext cx="4180114" cy="2585323"/>
          </a:xfrm>
          <a:prstGeom prst="rect">
            <a:avLst/>
          </a:prstGeom>
          <a:noFill/>
        </p:spPr>
        <p:txBody>
          <a:bodyPr wrap="square" rtlCol="0">
            <a:spAutoFit/>
          </a:bodyPr>
          <a:lstStyle/>
          <a:p>
            <a:r>
              <a:rPr lang="en-GB" b="1"/>
              <a:t>TF-IDF (term frequency</a:t>
            </a:r>
            <a:r>
              <a:rPr lang="en-GB"/>
              <a:t>–</a:t>
            </a:r>
            <a:r>
              <a:rPr lang="en-GB" b="1"/>
              <a:t>inverse document frequency)</a:t>
            </a:r>
          </a:p>
          <a:p>
            <a:endParaRPr lang="en-GB" b="1"/>
          </a:p>
          <a:p>
            <a:pPr marL="285750" indent="-285750">
              <a:buFont typeface="Arial" panose="020B0604020202020204" pitchFamily="34" charset="0"/>
              <a:buChar char="•"/>
            </a:pPr>
            <a:r>
              <a:rPr lang="en-GB"/>
              <a:t>Statistical Method</a:t>
            </a:r>
          </a:p>
          <a:p>
            <a:pPr marL="285750" indent="-285750">
              <a:buFont typeface="Arial" panose="020B0604020202020204" pitchFamily="34" charset="0"/>
              <a:buChar char="•"/>
            </a:pPr>
            <a:r>
              <a:rPr lang="en-GB"/>
              <a:t>Fast, Language Independent</a:t>
            </a:r>
          </a:p>
          <a:p>
            <a:pPr marL="285750" indent="-285750">
              <a:buFont typeface="Arial" panose="020B0604020202020204" pitchFamily="34" charset="0"/>
              <a:buChar char="•"/>
            </a:pPr>
            <a:r>
              <a:rPr lang="en-GB"/>
              <a:t>Needs a corpus (set of documents) of at least a few dozen documents</a:t>
            </a:r>
          </a:p>
          <a:p>
            <a:endParaRPr lang="en-GB"/>
          </a:p>
          <a:p>
            <a:endParaRPr lang="en-GB"/>
          </a:p>
        </p:txBody>
      </p:sp>
      <p:sp>
        <p:nvSpPr>
          <p:cNvPr id="8" name="TextBox 7">
            <a:extLst>
              <a:ext uri="{FF2B5EF4-FFF2-40B4-BE49-F238E27FC236}">
                <a16:creationId xmlns:a16="http://schemas.microsoft.com/office/drawing/2014/main" id="{55088896-F611-1E4F-9B1A-712AF0F5AF83}"/>
              </a:ext>
            </a:extLst>
          </p:cNvPr>
          <p:cNvSpPr txBox="1"/>
          <p:nvPr/>
        </p:nvSpPr>
        <p:spPr>
          <a:xfrm>
            <a:off x="1132114" y="3749594"/>
            <a:ext cx="4180114" cy="3416320"/>
          </a:xfrm>
          <a:prstGeom prst="rect">
            <a:avLst/>
          </a:prstGeom>
          <a:noFill/>
        </p:spPr>
        <p:txBody>
          <a:bodyPr wrap="square" rtlCol="0">
            <a:spAutoFit/>
          </a:bodyPr>
          <a:lstStyle/>
          <a:p>
            <a:r>
              <a:rPr lang="en-GB" b="1"/>
              <a:t>RAKE (Rapid Automatic Keyword Extraction)</a:t>
            </a:r>
          </a:p>
          <a:p>
            <a:endParaRPr lang="en-GB" b="1"/>
          </a:p>
          <a:p>
            <a:pPr marL="285750" indent="-285750">
              <a:buFont typeface="Arial" panose="020B0604020202020204" pitchFamily="34" charset="0"/>
              <a:buChar char="•"/>
            </a:pPr>
            <a:r>
              <a:rPr lang="en-GB"/>
              <a:t>Graphical method</a:t>
            </a:r>
          </a:p>
          <a:p>
            <a:pPr marL="285750" indent="-285750">
              <a:buFont typeface="Arial" panose="020B0604020202020204" pitchFamily="34" charset="0"/>
              <a:buChar char="•"/>
            </a:pPr>
            <a:r>
              <a:rPr lang="en-GB"/>
              <a:t>More complex than statistical methods</a:t>
            </a:r>
          </a:p>
          <a:p>
            <a:pPr marL="285750" indent="-285750">
              <a:buFont typeface="Arial" panose="020B0604020202020204" pitchFamily="34" charset="0"/>
              <a:buChar char="•"/>
            </a:pPr>
            <a:r>
              <a:rPr lang="en-GB"/>
              <a:t>Algorithm is performed on each document separately so does not need a corpus of documents to perform keyword extraction</a:t>
            </a:r>
          </a:p>
          <a:p>
            <a:endParaRPr lang="en-GB"/>
          </a:p>
          <a:p>
            <a:endParaRPr lang="en-GB"/>
          </a:p>
        </p:txBody>
      </p:sp>
    </p:spTree>
    <p:extLst>
      <p:ext uri="{BB962C8B-B14F-4D97-AF65-F5344CB8AC3E}">
        <p14:creationId xmlns:p14="http://schemas.microsoft.com/office/powerpoint/2010/main" val="323937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C52-8396-0141-B339-B650B95782B4}"/>
              </a:ext>
            </a:extLst>
          </p:cNvPr>
          <p:cNvSpPr>
            <a:spLocks noGrp="1"/>
          </p:cNvSpPr>
          <p:nvPr>
            <p:ph type="title"/>
          </p:nvPr>
        </p:nvSpPr>
        <p:spPr>
          <a:xfrm>
            <a:off x="838200" y="365126"/>
            <a:ext cx="10515600" cy="804108"/>
          </a:xfrm>
        </p:spPr>
        <p:txBody>
          <a:bodyPr/>
          <a:lstStyle/>
          <a:p>
            <a:r>
              <a:rPr lang="en-GB" b="1"/>
              <a:t>YAKE</a:t>
            </a:r>
          </a:p>
        </p:txBody>
      </p:sp>
      <p:sp>
        <p:nvSpPr>
          <p:cNvPr id="3" name="Content Placeholder 2">
            <a:extLst>
              <a:ext uri="{FF2B5EF4-FFF2-40B4-BE49-F238E27FC236}">
                <a16:creationId xmlns:a16="http://schemas.microsoft.com/office/drawing/2014/main" id="{C54C06E2-6FE8-B144-BC9C-7D7C89EFE6FA}"/>
              </a:ext>
            </a:extLst>
          </p:cNvPr>
          <p:cNvSpPr>
            <a:spLocks noGrp="1"/>
          </p:cNvSpPr>
          <p:nvPr>
            <p:ph idx="1"/>
          </p:nvPr>
        </p:nvSpPr>
        <p:spPr>
          <a:xfrm>
            <a:off x="838199" y="1319134"/>
            <a:ext cx="11021291" cy="5358757"/>
          </a:xfrm>
        </p:spPr>
        <p:txBody>
          <a:bodyPr>
            <a:normAutofit fontScale="85000" lnSpcReduction="10000"/>
          </a:bodyPr>
          <a:lstStyle/>
          <a:p>
            <a:pPr marL="0" indent="0">
              <a:buNone/>
            </a:pPr>
            <a:r>
              <a:rPr lang="en-GB" sz="1800"/>
              <a:t>YAKE (Yet Another Keyword Extractor) is a statistics-based keyword extraction method that has 5 main steps:</a:t>
            </a:r>
          </a:p>
          <a:p>
            <a:pPr marL="457200" indent="-457200">
              <a:buFont typeface="+mj-lt"/>
              <a:buAutoNum type="arabicPeriod"/>
            </a:pPr>
            <a:r>
              <a:rPr lang="en-GB" b="1" err="1"/>
              <a:t>Preprocessing</a:t>
            </a:r>
            <a:r>
              <a:rPr lang="en-GB" b="1"/>
              <a:t> and candidate term identification </a:t>
            </a:r>
            <a:r>
              <a:rPr lang="en-GB"/>
              <a:t>—</a:t>
            </a:r>
            <a:r>
              <a:rPr lang="en-GB" b="1"/>
              <a:t> </a:t>
            </a:r>
            <a:r>
              <a:rPr lang="en-GB"/>
              <a:t>Text is split into sentences, chunks (part of the sentence separated with punctuations), and tokens. Text is cleaned, tagged and stop words are identified. (Words like </a:t>
            </a:r>
            <a:r>
              <a:rPr lang="en-GB" b="1"/>
              <a:t>the, in, or</a:t>
            </a:r>
            <a:r>
              <a:rPr lang="en-GB"/>
              <a:t> </a:t>
            </a:r>
            <a:r>
              <a:rPr lang="en-GB" b="1"/>
              <a:t>a</a:t>
            </a:r>
            <a:r>
              <a:rPr lang="en-GB"/>
              <a:t>. They don’t change the meaning of a text and are only used for structure.)</a:t>
            </a:r>
          </a:p>
          <a:p>
            <a:pPr marL="457200" indent="-457200">
              <a:buFont typeface="+mj-lt"/>
              <a:buAutoNum type="arabicPeriod"/>
            </a:pPr>
            <a:r>
              <a:rPr lang="en-GB" b="1"/>
              <a:t>Feature extraction</a:t>
            </a:r>
            <a:r>
              <a:rPr lang="en-GB"/>
              <a:t> —</a:t>
            </a:r>
            <a:r>
              <a:rPr lang="en-GB" b="1"/>
              <a:t> </a:t>
            </a:r>
            <a:r>
              <a:rPr lang="en-GB"/>
              <a:t>The algorithm computes the following five statistical features for terms (words) in the document: a) </a:t>
            </a:r>
            <a:r>
              <a:rPr lang="en-GB" b="1"/>
              <a:t>Casing</a:t>
            </a:r>
            <a:r>
              <a:rPr lang="en-GB"/>
              <a:t> — counts a number of times (proportional to all appearances) that term appears uppercase or as an acronym in text. A significant term usually appears uppercase more often. b) </a:t>
            </a:r>
            <a:r>
              <a:rPr lang="en-GB" b="1"/>
              <a:t>Term position</a:t>
            </a:r>
            <a:r>
              <a:rPr lang="en-GB"/>
              <a:t> — median position of the term’s sentence in the text. Terms closer to the beginning used to be more significant. c) </a:t>
            </a:r>
            <a:r>
              <a:rPr lang="en-GB" b="1"/>
              <a:t>Term frequency normalisation </a:t>
            </a:r>
            <a:r>
              <a:rPr lang="en-GB"/>
              <a:t>—measures balanced term frequency in the document. d) </a:t>
            </a:r>
            <a:r>
              <a:rPr lang="en-GB" b="1"/>
              <a:t>Term relatedness to context </a:t>
            </a:r>
            <a:r>
              <a:rPr lang="en-GB"/>
              <a:t>—</a:t>
            </a:r>
            <a:r>
              <a:rPr lang="en-GB" b="1"/>
              <a:t> </a:t>
            </a:r>
            <a:r>
              <a:rPr lang="en-GB"/>
              <a:t>measures with how many different terms the candidate term co-occur. More significant terms co-occur with less different terms. e) </a:t>
            </a:r>
            <a:r>
              <a:rPr lang="en-GB" b="1"/>
              <a:t>Term different sentence</a:t>
            </a:r>
            <a:r>
              <a:rPr lang="en-GB"/>
              <a:t> — measures how many times terms appear in different sentences. A higher score indicates a more significant term.</a:t>
            </a:r>
          </a:p>
          <a:p>
            <a:pPr marL="457200" indent="-457200">
              <a:buFont typeface="+mj-lt"/>
              <a:buAutoNum type="arabicPeriod"/>
            </a:pPr>
            <a:r>
              <a:rPr lang="en-GB" b="1"/>
              <a:t>Computing term score</a:t>
            </a:r>
            <a:r>
              <a:rPr lang="en-GB"/>
              <a:t> — Features from the previous step are combined to a single score with a man-made equation. </a:t>
            </a:r>
          </a:p>
          <a:p>
            <a:pPr marL="457200" indent="-457200">
              <a:buFont typeface="+mj-lt"/>
              <a:buAutoNum type="arabicPeriod"/>
            </a:pPr>
            <a:r>
              <a:rPr lang="en-GB" b="1"/>
              <a:t>Generating n-gram and computing keyword scores</a:t>
            </a:r>
            <a:r>
              <a:rPr lang="en-GB"/>
              <a:t> — The algorithm identifies all valid n-grams (continuous sequence of words in a document). Words in the n-grams must belong to the same chunk and must not start or end with a </a:t>
            </a:r>
            <a:r>
              <a:rPr lang="en-GB" err="1"/>
              <a:t>stopword</a:t>
            </a:r>
            <a:r>
              <a:rPr lang="en-GB"/>
              <a:t>. Then each n-gram is scored by multiplying its member scores and normalized to reduce the n-gram length’s impact. </a:t>
            </a:r>
            <a:r>
              <a:rPr lang="en-GB" err="1"/>
              <a:t>Stopwords</a:t>
            </a:r>
            <a:r>
              <a:rPr lang="en-GB"/>
              <a:t> are treated differently to minimize their impact.</a:t>
            </a:r>
          </a:p>
          <a:p>
            <a:pPr marL="457200" indent="-457200">
              <a:buFont typeface="+mj-lt"/>
              <a:buAutoNum type="arabicPeriod"/>
            </a:pPr>
            <a:r>
              <a:rPr lang="en-GB" b="1"/>
              <a:t>Data deduplication and ranking</a:t>
            </a:r>
            <a:r>
              <a:rPr lang="en-GB"/>
              <a:t> — In the last step algorithm removes similar keywords. It keeps the one that is more relevant (one with a lower score). In the end, the list of keywords is sorted based on their scores.</a:t>
            </a:r>
          </a:p>
          <a:p>
            <a:pPr marL="0" indent="0">
              <a:buNone/>
            </a:pPr>
            <a:endParaRPr lang="en-GB" sz="1800"/>
          </a:p>
        </p:txBody>
      </p:sp>
    </p:spTree>
    <p:extLst>
      <p:ext uri="{BB962C8B-B14F-4D97-AF65-F5344CB8AC3E}">
        <p14:creationId xmlns:p14="http://schemas.microsoft.com/office/powerpoint/2010/main" val="166023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2C52-8396-0141-B339-B650B95782B4}"/>
              </a:ext>
            </a:extLst>
          </p:cNvPr>
          <p:cNvSpPr>
            <a:spLocks noGrp="1"/>
          </p:cNvSpPr>
          <p:nvPr>
            <p:ph type="title"/>
          </p:nvPr>
        </p:nvSpPr>
        <p:spPr>
          <a:xfrm>
            <a:off x="838200" y="365126"/>
            <a:ext cx="10515600" cy="804108"/>
          </a:xfrm>
        </p:spPr>
        <p:txBody>
          <a:bodyPr/>
          <a:lstStyle/>
          <a:p>
            <a:r>
              <a:rPr lang="en-GB" b="1"/>
              <a:t>Implementing – BERT-Cosine Function</a:t>
            </a:r>
          </a:p>
        </p:txBody>
      </p:sp>
      <p:sp>
        <p:nvSpPr>
          <p:cNvPr id="3" name="Content Placeholder 2">
            <a:extLst>
              <a:ext uri="{FF2B5EF4-FFF2-40B4-BE49-F238E27FC236}">
                <a16:creationId xmlns:a16="http://schemas.microsoft.com/office/drawing/2014/main" id="{C54C06E2-6FE8-B144-BC9C-7D7C89EFE6FA}"/>
              </a:ext>
            </a:extLst>
          </p:cNvPr>
          <p:cNvSpPr>
            <a:spLocks noGrp="1"/>
          </p:cNvSpPr>
          <p:nvPr>
            <p:ph idx="1"/>
          </p:nvPr>
        </p:nvSpPr>
        <p:spPr>
          <a:xfrm>
            <a:off x="838200" y="1169234"/>
            <a:ext cx="10515600" cy="4857829"/>
          </a:xfrm>
        </p:spPr>
        <p:txBody>
          <a:bodyPr/>
          <a:lstStyle/>
          <a:p>
            <a:pPr marL="0" indent="0">
              <a:buNone/>
            </a:pPr>
            <a:r>
              <a:rPr lang="en-GB"/>
              <a:t>This function has two parts: </a:t>
            </a:r>
          </a:p>
          <a:p>
            <a:pPr marL="342900" indent="-342900">
              <a:buFont typeface="+mj-lt"/>
              <a:buAutoNum type="arabicPeriod"/>
            </a:pPr>
            <a:r>
              <a:rPr lang="en-GB"/>
              <a:t>Using BERT model to to generate sentence vectors</a:t>
            </a:r>
          </a:p>
          <a:p>
            <a:pPr marL="342900" indent="-342900">
              <a:buFont typeface="+mj-lt"/>
              <a:buAutoNum type="arabicPeriod"/>
            </a:pPr>
            <a:r>
              <a:rPr lang="en-GB"/>
              <a:t>Using cosine similarity functions to give an approximate similarity between the sentence vectors</a:t>
            </a:r>
          </a:p>
          <a:p>
            <a:pPr marL="342900" indent="-342900">
              <a:buFont typeface="+mj-lt"/>
              <a:buAutoNum type="arabicPeriod"/>
            </a:pPr>
            <a:endParaRPr lang="en-GB"/>
          </a:p>
          <a:p>
            <a:pPr marL="0" indent="0">
              <a:buNone/>
            </a:pPr>
            <a:r>
              <a:rPr lang="en-GB" b="1"/>
              <a:t>Explanation</a:t>
            </a:r>
          </a:p>
          <a:p>
            <a:r>
              <a:rPr lang="en-GB"/>
              <a:t>To understand the BERT model, we first need to understand </a:t>
            </a:r>
            <a:r>
              <a:rPr lang="en-GB" u="sng"/>
              <a:t>word embeddings</a:t>
            </a:r>
            <a:r>
              <a:rPr lang="en-GB"/>
              <a:t> then </a:t>
            </a:r>
            <a:r>
              <a:rPr lang="en-GB" u="sng"/>
              <a:t>transformers</a:t>
            </a:r>
            <a:r>
              <a:rPr lang="en-GB"/>
              <a:t> and finally </a:t>
            </a:r>
            <a:r>
              <a:rPr lang="en-GB" u="sng"/>
              <a:t>how BERT works</a:t>
            </a:r>
          </a:p>
          <a:p>
            <a:r>
              <a:rPr lang="en-GB"/>
              <a:t>Then we will go through the </a:t>
            </a:r>
            <a:r>
              <a:rPr lang="en-GB" u="sng"/>
              <a:t>cosine similarity method</a:t>
            </a:r>
          </a:p>
          <a:p>
            <a:endParaRPr lang="en-GB"/>
          </a:p>
        </p:txBody>
      </p:sp>
    </p:spTree>
    <p:extLst>
      <p:ext uri="{BB962C8B-B14F-4D97-AF65-F5344CB8AC3E}">
        <p14:creationId xmlns:p14="http://schemas.microsoft.com/office/powerpoint/2010/main" val="314720026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{D507A010-D7CC-8C4B-854A-571102597AA9}tf10001072</Template>
  <Application>Microsoft Office PowerPoint</Application>
  <PresentationFormat>Widescreen</PresentationFormat>
  <Slides>13</Slides>
  <Notes>7</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Crop</vt:lpstr>
      <vt:lpstr>Smart Tagging For FAQs</vt:lpstr>
      <vt:lpstr>Overview</vt:lpstr>
      <vt:lpstr>Overview</vt:lpstr>
      <vt:lpstr>DEMO</vt:lpstr>
      <vt:lpstr>Implementing - Web Scraper</vt:lpstr>
      <vt:lpstr>Implementing – Keyword Extractor</vt:lpstr>
      <vt:lpstr>TF-IDF, RAKE</vt:lpstr>
      <vt:lpstr>YAKE</vt:lpstr>
      <vt:lpstr>Implementing – BERT-Cosine Function</vt:lpstr>
      <vt:lpstr>BERT</vt:lpstr>
      <vt:lpstr>BERT-Cosine</vt:lpstr>
      <vt:lpstr>Cosine Similarity</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Tagging For FAQs</dc:title>
  <dc:creator>Narain, Anish</dc:creator>
  <cp:revision>1</cp:revision>
  <dcterms:created xsi:type="dcterms:W3CDTF">2022-01-13T19:56:12Z</dcterms:created>
  <dcterms:modified xsi:type="dcterms:W3CDTF">2022-01-14T22:09:42Z</dcterms:modified>
</cp:coreProperties>
</file>